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9" r:id="rId2"/>
    <p:sldId id="289" r:id="rId3"/>
    <p:sldId id="266" r:id="rId4"/>
    <p:sldId id="267" r:id="rId5"/>
    <p:sldId id="269" r:id="rId6"/>
    <p:sldId id="1015" r:id="rId7"/>
    <p:sldId id="1016" r:id="rId8"/>
    <p:sldId id="1018" r:id="rId9"/>
    <p:sldId id="643" r:id="rId10"/>
    <p:sldId id="364" r:id="rId11"/>
    <p:sldId id="1009" r:id="rId12"/>
    <p:sldId id="377" r:id="rId13"/>
    <p:sldId id="1010" r:id="rId14"/>
    <p:sldId id="1012" r:id="rId15"/>
    <p:sldId id="1017" r:id="rId16"/>
    <p:sldId id="1014" r:id="rId17"/>
    <p:sldId id="270" r:id="rId18"/>
    <p:sldId id="291" r:id="rId19"/>
    <p:sldId id="271" r:id="rId20"/>
    <p:sldId id="292" r:id="rId21"/>
    <p:sldId id="272" r:id="rId22"/>
    <p:sldId id="293" r:id="rId23"/>
    <p:sldId id="273" r:id="rId24"/>
    <p:sldId id="274" r:id="rId25"/>
    <p:sldId id="275" r:id="rId26"/>
    <p:sldId id="276" r:id="rId27"/>
    <p:sldId id="277" r:id="rId28"/>
    <p:sldId id="278" r:id="rId29"/>
    <p:sldId id="279" r:id="rId30"/>
    <p:sldId id="280" r:id="rId31"/>
    <p:sldId id="298" r:id="rId32"/>
    <p:sldId id="297" r:id="rId33"/>
    <p:sldId id="295" r:id="rId34"/>
    <p:sldId id="296" r:id="rId35"/>
    <p:sldId id="283" r:id="rId36"/>
    <p:sldId id="284" r:id="rId37"/>
    <p:sldId id="285" r:id="rId38"/>
    <p:sldId id="294" r:id="rId39"/>
    <p:sldId id="286" r:id="rId40"/>
    <p:sldId id="287" r:id="rId41"/>
    <p:sldId id="288" r:id="rId42"/>
    <p:sldId id="260"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1" autoAdjust="0"/>
    <p:restoredTop sz="95631" autoAdjust="0"/>
  </p:normalViewPr>
  <p:slideViewPr>
    <p:cSldViewPr snapToGrid="0" snapToObjects="1">
      <p:cViewPr varScale="1">
        <p:scale>
          <a:sx n="110" d="100"/>
          <a:sy n="110" d="100"/>
        </p:scale>
        <p:origin x="176" y="4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BC0C03-1B02-4137-9D3B-D6782C5A102D}" type="doc">
      <dgm:prSet loTypeId="urn:microsoft.com/office/officeart/2005/8/layout/process2#1" loCatId="process" qsTypeId="urn:microsoft.com/office/officeart/2005/8/quickstyle/simple1" qsCatId="simple" csTypeId="urn:microsoft.com/office/officeart/2005/8/colors/accent1_2" csCatId="accent1" phldr="1"/>
      <dgm:spPr/>
    </dgm:pt>
    <dgm:pt modelId="{68A15950-A39C-4D56-8746-77EE5DFFE8A0}">
      <dgm:prSet phldrT="[Text]" custT="1"/>
      <dgm:spPr>
        <a:solidFill>
          <a:srgbClr val="92D050"/>
        </a:solidFill>
      </dgm:spPr>
      <dgm:t>
        <a:bodyPr lIns="91440" tIns="182880" rIns="91440" bIns="182880" numCol="1"/>
        <a:lstStyle/>
        <a:p>
          <a:pPr algn="l"/>
          <a:r>
            <a:rPr lang="en-US" sz="1600" b="0" dirty="0">
              <a:solidFill>
                <a:schemeClr val="tx1"/>
              </a:solidFill>
              <a:latin typeface="Trebuchet MS" panose="020B0703020202090204" pitchFamily="34" charset="0"/>
            </a:rPr>
            <a:t>1. Understand competitive strategy</a:t>
          </a:r>
        </a:p>
      </dgm:t>
    </dgm:pt>
    <dgm:pt modelId="{958BC0CC-5951-4021-9296-694CBAA48355}" type="parTrans" cxnId="{120963A9-45E2-4731-A1BA-AA7BA6FD8139}">
      <dgm:prSet/>
      <dgm:spPr/>
      <dgm:t>
        <a:bodyPr numCol="1"/>
        <a:lstStyle/>
        <a:p>
          <a:pPr algn="l"/>
          <a:endParaRPr lang="en-US">
            <a:latin typeface="Trebuchet MS" panose="020B0703020202090204" pitchFamily="34" charset="0"/>
          </a:endParaRPr>
        </a:p>
      </dgm:t>
    </dgm:pt>
    <dgm:pt modelId="{C4ECEC41-8F4E-4448-BED4-1FE3F2D97BD3}" type="sibTrans" cxnId="{120963A9-45E2-4731-A1BA-AA7BA6FD8139}">
      <dgm:prSet/>
      <dgm:spPr/>
      <dgm:t>
        <a:bodyPr numCol="1"/>
        <a:lstStyle/>
        <a:p>
          <a:pPr algn="l"/>
          <a:endParaRPr lang="en-US" dirty="0">
            <a:latin typeface="Trebuchet MS" panose="020B0703020202090204" pitchFamily="34" charset="0"/>
          </a:endParaRPr>
        </a:p>
      </dgm:t>
    </dgm:pt>
    <dgm:pt modelId="{1FB49C04-1365-4616-8B3A-202B9B32A571}">
      <dgm:prSet custT="1"/>
      <dgm:spPr>
        <a:solidFill>
          <a:srgbClr val="92D050"/>
        </a:solidFill>
      </dgm:spPr>
      <dgm:t>
        <a:bodyPr lIns="91440" tIns="182880" rIns="91440" bIns="182880" numCol="1"/>
        <a:lstStyle/>
        <a:p>
          <a:pPr algn="l"/>
          <a:r>
            <a:rPr lang="en-US" sz="1600" b="0" dirty="0">
              <a:solidFill>
                <a:schemeClr val="tx1"/>
              </a:solidFill>
              <a:latin typeface="Trebuchet MS" panose="020B0703020202090204" pitchFamily="34" charset="0"/>
            </a:rPr>
            <a:t>2. Articulate prudent business goals </a:t>
          </a:r>
        </a:p>
      </dgm:t>
    </dgm:pt>
    <dgm:pt modelId="{BF8DF746-A7DF-4EEE-98D9-F6EEF3CB0EDD}" type="parTrans" cxnId="{97512A46-E04A-4C21-B669-7AAF8B8EB3D7}">
      <dgm:prSet/>
      <dgm:spPr/>
      <dgm:t>
        <a:bodyPr numCol="1"/>
        <a:lstStyle/>
        <a:p>
          <a:pPr algn="l"/>
          <a:endParaRPr lang="en-US">
            <a:latin typeface="Trebuchet MS" panose="020B0703020202090204" pitchFamily="34" charset="0"/>
          </a:endParaRPr>
        </a:p>
      </dgm:t>
    </dgm:pt>
    <dgm:pt modelId="{CEB42664-349C-46D5-A506-37B635447769}" type="sibTrans" cxnId="{97512A46-E04A-4C21-B669-7AAF8B8EB3D7}">
      <dgm:prSet/>
      <dgm:spPr/>
      <dgm:t>
        <a:bodyPr numCol="1"/>
        <a:lstStyle/>
        <a:p>
          <a:pPr algn="l"/>
          <a:endParaRPr lang="en-US" dirty="0">
            <a:latin typeface="Trebuchet MS" panose="020B0703020202090204" pitchFamily="34" charset="0"/>
          </a:endParaRPr>
        </a:p>
      </dgm:t>
    </dgm:pt>
    <dgm:pt modelId="{C65557AF-5ABC-4898-9BA1-D81F6152D4F8}">
      <dgm:prSet custT="1"/>
      <dgm:spPr>
        <a:solidFill>
          <a:srgbClr val="92D050"/>
        </a:solidFill>
      </dgm:spPr>
      <dgm:t>
        <a:bodyPr lIns="91440" tIns="182880" rIns="91440" bIns="182880" numCol="1"/>
        <a:lstStyle/>
        <a:p>
          <a:pPr algn="l"/>
          <a:r>
            <a:rPr lang="en-US" sz="1600" b="0" dirty="0">
              <a:solidFill>
                <a:schemeClr val="tx1"/>
              </a:solidFill>
              <a:latin typeface="Trebuchet MS" panose="020B0703020202090204" pitchFamily="34" charset="0"/>
            </a:rPr>
            <a:t>3. Derive business insights from analysis</a:t>
          </a:r>
        </a:p>
      </dgm:t>
    </dgm:pt>
    <dgm:pt modelId="{8B01BB4C-7549-4697-8824-C384098744DA}" type="parTrans" cxnId="{B158E6A3-E59F-431F-A455-728B2811F9BD}">
      <dgm:prSet/>
      <dgm:spPr/>
      <dgm:t>
        <a:bodyPr numCol="1"/>
        <a:lstStyle/>
        <a:p>
          <a:pPr algn="l"/>
          <a:endParaRPr lang="en-US">
            <a:latin typeface="Trebuchet MS" panose="020B0703020202090204" pitchFamily="34" charset="0"/>
          </a:endParaRPr>
        </a:p>
      </dgm:t>
    </dgm:pt>
    <dgm:pt modelId="{66BC8424-C842-4027-916E-E36680DEC576}" type="sibTrans" cxnId="{B158E6A3-E59F-431F-A455-728B2811F9BD}">
      <dgm:prSet/>
      <dgm:spPr/>
      <dgm:t>
        <a:bodyPr numCol="1"/>
        <a:lstStyle/>
        <a:p>
          <a:pPr algn="l"/>
          <a:endParaRPr lang="en-US" dirty="0">
            <a:latin typeface="Trebuchet MS" panose="020B0703020202090204" pitchFamily="34" charset="0"/>
          </a:endParaRPr>
        </a:p>
      </dgm:t>
    </dgm:pt>
    <dgm:pt modelId="{221F81B4-F346-4A6E-A442-2FBEF3B931FF}">
      <dgm:prSet custT="1"/>
      <dgm:spPr>
        <a:solidFill>
          <a:srgbClr val="92D050"/>
        </a:solidFill>
      </dgm:spPr>
      <dgm:t>
        <a:bodyPr lIns="91440" tIns="182880" rIns="91440" bIns="182880" numCol="1"/>
        <a:lstStyle/>
        <a:p>
          <a:pPr algn="l"/>
          <a:r>
            <a:rPr lang="en-US" sz="1600" b="0" dirty="0">
              <a:solidFill>
                <a:schemeClr val="tx1"/>
              </a:solidFill>
              <a:latin typeface="Trebuchet MS" panose="020B0703020202090204" pitchFamily="34" charset="0"/>
            </a:rPr>
            <a:t>4. Evaluate uncertainty and risk</a:t>
          </a:r>
        </a:p>
      </dgm:t>
    </dgm:pt>
    <dgm:pt modelId="{33A82A8F-A7DC-44E9-BBE5-7059557ADBB8}" type="parTrans" cxnId="{6D2C6D9D-D3B6-4EFA-896D-596D7B80BF8C}">
      <dgm:prSet/>
      <dgm:spPr/>
      <dgm:t>
        <a:bodyPr numCol="1"/>
        <a:lstStyle/>
        <a:p>
          <a:pPr algn="l"/>
          <a:endParaRPr lang="en-US">
            <a:latin typeface="Trebuchet MS" panose="020B0703020202090204" pitchFamily="34" charset="0"/>
          </a:endParaRPr>
        </a:p>
      </dgm:t>
    </dgm:pt>
    <dgm:pt modelId="{EB4E2827-425F-47C6-8895-2BC82EFA1459}" type="sibTrans" cxnId="{6D2C6D9D-D3B6-4EFA-896D-596D7B80BF8C}">
      <dgm:prSet/>
      <dgm:spPr/>
      <dgm:t>
        <a:bodyPr numCol="1"/>
        <a:lstStyle/>
        <a:p>
          <a:pPr algn="l"/>
          <a:endParaRPr lang="en-US" dirty="0">
            <a:latin typeface="Trebuchet MS" panose="020B0703020202090204" pitchFamily="34" charset="0"/>
          </a:endParaRPr>
        </a:p>
      </dgm:t>
    </dgm:pt>
    <dgm:pt modelId="{D9A20C5E-C259-45B0-AB82-EA1ECF07F37C}">
      <dgm:prSet custT="1"/>
      <dgm:spPr>
        <a:solidFill>
          <a:srgbClr val="92D050"/>
        </a:solidFill>
      </dgm:spPr>
      <dgm:t>
        <a:bodyPr lIns="91440" tIns="182880" rIns="91440" bIns="182880" numCol="1"/>
        <a:lstStyle/>
        <a:p>
          <a:pPr algn="l"/>
          <a:r>
            <a:rPr lang="en-US" sz="1600" b="0" dirty="0">
              <a:solidFill>
                <a:schemeClr val="tx1"/>
              </a:solidFill>
              <a:latin typeface="Trebuchet MS" panose="020B0703020202090204" pitchFamily="34" charset="0"/>
            </a:rPr>
            <a:t>5. Make intuitive judgment </a:t>
          </a:r>
        </a:p>
      </dgm:t>
    </dgm:pt>
    <dgm:pt modelId="{F190FE68-3910-4846-B8B3-8DF18A7D4D0C}" type="parTrans" cxnId="{D3460360-AB84-478F-A8E9-8BE4C20815CF}">
      <dgm:prSet/>
      <dgm:spPr/>
      <dgm:t>
        <a:bodyPr numCol="1"/>
        <a:lstStyle/>
        <a:p>
          <a:pPr algn="l"/>
          <a:endParaRPr lang="en-US">
            <a:latin typeface="Trebuchet MS" panose="020B0703020202090204" pitchFamily="34" charset="0"/>
          </a:endParaRPr>
        </a:p>
      </dgm:t>
    </dgm:pt>
    <dgm:pt modelId="{9A438A6B-5A5C-416F-94F4-FF3C09C72E21}" type="sibTrans" cxnId="{D3460360-AB84-478F-A8E9-8BE4C20815CF}">
      <dgm:prSet/>
      <dgm:spPr/>
      <dgm:t>
        <a:bodyPr numCol="1"/>
        <a:lstStyle/>
        <a:p>
          <a:pPr algn="l"/>
          <a:endParaRPr lang="en-US">
            <a:latin typeface="Trebuchet MS" panose="020B0703020202090204" pitchFamily="34" charset="0"/>
          </a:endParaRPr>
        </a:p>
      </dgm:t>
    </dgm:pt>
    <dgm:pt modelId="{C069F955-8960-4921-BAC0-EC35DC8AEFBC}" type="pres">
      <dgm:prSet presAssocID="{F2BC0C03-1B02-4137-9D3B-D6782C5A102D}" presName="linearFlow" presStyleCnt="0">
        <dgm:presLayoutVars>
          <dgm:resizeHandles val="exact"/>
        </dgm:presLayoutVars>
      </dgm:prSet>
      <dgm:spPr/>
    </dgm:pt>
    <dgm:pt modelId="{708086D7-88AD-4407-AEB4-6963E4BBF4C7}" type="pres">
      <dgm:prSet presAssocID="{68A15950-A39C-4D56-8746-77EE5DFFE8A0}" presName="node" presStyleLbl="node1" presStyleIdx="0" presStyleCnt="5" custScaleX="209240" custLinFactY="16326" custLinFactNeighborX="34476" custLinFactNeighborY="100000">
        <dgm:presLayoutVars>
          <dgm:bulletEnabled val="1"/>
        </dgm:presLayoutVars>
      </dgm:prSet>
      <dgm:spPr/>
    </dgm:pt>
    <dgm:pt modelId="{9B5AC8D4-C983-47F7-83B3-922AE84C622D}" type="pres">
      <dgm:prSet presAssocID="{C4ECEC41-8F4E-4448-BED4-1FE3F2D97BD3}" presName="sibTrans" presStyleLbl="sibTrans2D1" presStyleIdx="0" presStyleCnt="4"/>
      <dgm:spPr/>
    </dgm:pt>
    <dgm:pt modelId="{E23111FF-0A4F-4622-B28C-6765D01B3D14}" type="pres">
      <dgm:prSet presAssocID="{C4ECEC41-8F4E-4448-BED4-1FE3F2D97BD3}" presName="connectorText" presStyleLbl="sibTrans2D1" presStyleIdx="0" presStyleCnt="4"/>
      <dgm:spPr/>
    </dgm:pt>
    <dgm:pt modelId="{1BB72BEF-A329-4C2C-8D12-5F4D982E0CD8}" type="pres">
      <dgm:prSet presAssocID="{1FB49C04-1365-4616-8B3A-202B9B32A571}" presName="node" presStyleLbl="node1" presStyleIdx="1" presStyleCnt="5" custScaleX="209240" custLinFactY="9499" custLinFactNeighborX="34048" custLinFactNeighborY="100000">
        <dgm:presLayoutVars>
          <dgm:bulletEnabled val="1"/>
        </dgm:presLayoutVars>
      </dgm:prSet>
      <dgm:spPr/>
    </dgm:pt>
    <dgm:pt modelId="{778FE695-939A-43FB-A800-73BFAC61792F}" type="pres">
      <dgm:prSet presAssocID="{CEB42664-349C-46D5-A506-37B635447769}" presName="sibTrans" presStyleLbl="sibTrans2D1" presStyleIdx="1" presStyleCnt="4"/>
      <dgm:spPr/>
    </dgm:pt>
    <dgm:pt modelId="{BEC35B74-AFCE-40F1-BB66-3001F577C5E4}" type="pres">
      <dgm:prSet presAssocID="{CEB42664-349C-46D5-A506-37B635447769}" presName="connectorText" presStyleLbl="sibTrans2D1" presStyleIdx="1" presStyleCnt="4"/>
      <dgm:spPr/>
    </dgm:pt>
    <dgm:pt modelId="{74F59157-8E71-48BF-B470-B512B2B85E17}" type="pres">
      <dgm:prSet presAssocID="{C65557AF-5ABC-4898-9BA1-D81F6152D4F8}" presName="node" presStyleLbl="node1" presStyleIdx="2" presStyleCnt="5" custScaleX="209240" custLinFactNeighborX="34337" custLinFactNeighborY="86231">
        <dgm:presLayoutVars>
          <dgm:bulletEnabled val="1"/>
        </dgm:presLayoutVars>
      </dgm:prSet>
      <dgm:spPr/>
    </dgm:pt>
    <dgm:pt modelId="{5668BE1F-4492-4737-B743-A60444FE46F6}" type="pres">
      <dgm:prSet presAssocID="{66BC8424-C842-4027-916E-E36680DEC576}" presName="sibTrans" presStyleLbl="sibTrans2D1" presStyleIdx="2" presStyleCnt="4"/>
      <dgm:spPr/>
    </dgm:pt>
    <dgm:pt modelId="{DE1F1CC7-5B75-4BCB-BAD2-3344C31F6AD4}" type="pres">
      <dgm:prSet presAssocID="{66BC8424-C842-4027-916E-E36680DEC576}" presName="connectorText" presStyleLbl="sibTrans2D1" presStyleIdx="2" presStyleCnt="4"/>
      <dgm:spPr/>
    </dgm:pt>
    <dgm:pt modelId="{1CD98C5A-703D-4F18-A36D-AD186BAD772C}" type="pres">
      <dgm:prSet presAssocID="{221F81B4-F346-4A6E-A442-2FBEF3B931FF}" presName="node" presStyleLbl="node1" presStyleIdx="3" presStyleCnt="5" custScaleX="209240" custLinFactNeighborX="34337" custLinFactNeighborY="50137">
        <dgm:presLayoutVars>
          <dgm:bulletEnabled val="1"/>
        </dgm:presLayoutVars>
      </dgm:prSet>
      <dgm:spPr/>
    </dgm:pt>
    <dgm:pt modelId="{13BB120A-247F-48E3-A140-82E62A8FC82F}" type="pres">
      <dgm:prSet presAssocID="{EB4E2827-425F-47C6-8895-2BC82EFA1459}" presName="sibTrans" presStyleLbl="sibTrans2D1" presStyleIdx="3" presStyleCnt="4"/>
      <dgm:spPr/>
    </dgm:pt>
    <dgm:pt modelId="{9981C879-B24B-4D19-A93D-9DC2C7FBA394}" type="pres">
      <dgm:prSet presAssocID="{EB4E2827-425F-47C6-8895-2BC82EFA1459}" presName="connectorText" presStyleLbl="sibTrans2D1" presStyleIdx="3" presStyleCnt="4"/>
      <dgm:spPr/>
    </dgm:pt>
    <dgm:pt modelId="{BEFCA346-0334-4EF2-A625-113596204DB3}" type="pres">
      <dgm:prSet presAssocID="{D9A20C5E-C259-45B0-AB82-EA1ECF07F37C}" presName="node" presStyleLbl="node1" presStyleIdx="4" presStyleCnt="5" custScaleX="209240" custLinFactNeighborX="33707" custLinFactNeighborY="49628">
        <dgm:presLayoutVars>
          <dgm:bulletEnabled val="1"/>
        </dgm:presLayoutVars>
      </dgm:prSet>
      <dgm:spPr/>
    </dgm:pt>
  </dgm:ptLst>
  <dgm:cxnLst>
    <dgm:cxn modelId="{50D1D20B-C299-4E78-B869-F4727E9368CC}" type="presOf" srcId="{66BC8424-C842-4027-916E-E36680DEC576}" destId="{5668BE1F-4492-4737-B743-A60444FE46F6}" srcOrd="0" destOrd="0" presId="urn:microsoft.com/office/officeart/2005/8/layout/process2#1"/>
    <dgm:cxn modelId="{87C4960C-F4F2-4E40-97AA-A8E57295C001}" type="presOf" srcId="{66BC8424-C842-4027-916E-E36680DEC576}" destId="{DE1F1CC7-5B75-4BCB-BAD2-3344C31F6AD4}" srcOrd="1" destOrd="0" presId="urn:microsoft.com/office/officeart/2005/8/layout/process2#1"/>
    <dgm:cxn modelId="{DE0FDF21-D67E-4255-96F9-0BBE8B4B1970}" type="presOf" srcId="{68A15950-A39C-4D56-8746-77EE5DFFE8A0}" destId="{708086D7-88AD-4407-AEB4-6963E4BBF4C7}" srcOrd="0" destOrd="0" presId="urn:microsoft.com/office/officeart/2005/8/layout/process2#1"/>
    <dgm:cxn modelId="{BE257E43-7654-48D1-B868-85CED8CD9F05}" type="presOf" srcId="{C4ECEC41-8F4E-4448-BED4-1FE3F2D97BD3}" destId="{9B5AC8D4-C983-47F7-83B3-922AE84C622D}" srcOrd="0" destOrd="0" presId="urn:microsoft.com/office/officeart/2005/8/layout/process2#1"/>
    <dgm:cxn modelId="{97512A46-E04A-4C21-B669-7AAF8B8EB3D7}" srcId="{F2BC0C03-1B02-4137-9D3B-D6782C5A102D}" destId="{1FB49C04-1365-4616-8B3A-202B9B32A571}" srcOrd="1" destOrd="0" parTransId="{BF8DF746-A7DF-4EEE-98D9-F6EEF3CB0EDD}" sibTransId="{CEB42664-349C-46D5-A506-37B635447769}"/>
    <dgm:cxn modelId="{F1360C51-9A89-4CF9-B9CB-5C9CBE9A9359}" type="presOf" srcId="{F2BC0C03-1B02-4137-9D3B-D6782C5A102D}" destId="{C069F955-8960-4921-BAC0-EC35DC8AEFBC}" srcOrd="0" destOrd="0" presId="urn:microsoft.com/office/officeart/2005/8/layout/process2#1"/>
    <dgm:cxn modelId="{D3460360-AB84-478F-A8E9-8BE4C20815CF}" srcId="{F2BC0C03-1B02-4137-9D3B-D6782C5A102D}" destId="{D9A20C5E-C259-45B0-AB82-EA1ECF07F37C}" srcOrd="4" destOrd="0" parTransId="{F190FE68-3910-4846-B8B3-8DF18A7D4D0C}" sibTransId="{9A438A6B-5A5C-416F-94F4-FF3C09C72E21}"/>
    <dgm:cxn modelId="{60DC216F-2BA3-49F4-A044-1E2A2FF42038}" type="presOf" srcId="{D9A20C5E-C259-45B0-AB82-EA1ECF07F37C}" destId="{BEFCA346-0334-4EF2-A625-113596204DB3}" srcOrd="0" destOrd="0" presId="urn:microsoft.com/office/officeart/2005/8/layout/process2#1"/>
    <dgm:cxn modelId="{D2F3D374-486B-4BE5-969F-D29326C0CE9E}" type="presOf" srcId="{CEB42664-349C-46D5-A506-37B635447769}" destId="{BEC35B74-AFCE-40F1-BB66-3001F577C5E4}" srcOrd="1" destOrd="0" presId="urn:microsoft.com/office/officeart/2005/8/layout/process2#1"/>
    <dgm:cxn modelId="{8FA40888-152A-42B5-AE52-35F171467DFB}" type="presOf" srcId="{1FB49C04-1365-4616-8B3A-202B9B32A571}" destId="{1BB72BEF-A329-4C2C-8D12-5F4D982E0CD8}" srcOrd="0" destOrd="0" presId="urn:microsoft.com/office/officeart/2005/8/layout/process2#1"/>
    <dgm:cxn modelId="{3708BE95-4201-4A68-B06A-34EE3528CD94}" type="presOf" srcId="{C4ECEC41-8F4E-4448-BED4-1FE3F2D97BD3}" destId="{E23111FF-0A4F-4622-B28C-6765D01B3D14}" srcOrd="1" destOrd="0" presId="urn:microsoft.com/office/officeart/2005/8/layout/process2#1"/>
    <dgm:cxn modelId="{80A3A099-D7F8-4011-81A1-CE99BFE4F513}" type="presOf" srcId="{C65557AF-5ABC-4898-9BA1-D81F6152D4F8}" destId="{74F59157-8E71-48BF-B470-B512B2B85E17}" srcOrd="0" destOrd="0" presId="urn:microsoft.com/office/officeart/2005/8/layout/process2#1"/>
    <dgm:cxn modelId="{6D2C6D9D-D3B6-4EFA-896D-596D7B80BF8C}" srcId="{F2BC0C03-1B02-4137-9D3B-D6782C5A102D}" destId="{221F81B4-F346-4A6E-A442-2FBEF3B931FF}" srcOrd="3" destOrd="0" parTransId="{33A82A8F-A7DC-44E9-BBE5-7059557ADBB8}" sibTransId="{EB4E2827-425F-47C6-8895-2BC82EFA1459}"/>
    <dgm:cxn modelId="{B158E6A3-E59F-431F-A455-728B2811F9BD}" srcId="{F2BC0C03-1B02-4137-9D3B-D6782C5A102D}" destId="{C65557AF-5ABC-4898-9BA1-D81F6152D4F8}" srcOrd="2" destOrd="0" parTransId="{8B01BB4C-7549-4697-8824-C384098744DA}" sibTransId="{66BC8424-C842-4027-916E-E36680DEC576}"/>
    <dgm:cxn modelId="{120963A9-45E2-4731-A1BA-AA7BA6FD8139}" srcId="{F2BC0C03-1B02-4137-9D3B-D6782C5A102D}" destId="{68A15950-A39C-4D56-8746-77EE5DFFE8A0}" srcOrd="0" destOrd="0" parTransId="{958BC0CC-5951-4021-9296-694CBAA48355}" sibTransId="{C4ECEC41-8F4E-4448-BED4-1FE3F2D97BD3}"/>
    <dgm:cxn modelId="{32A8AAB0-153D-42A0-8199-DAEEB70F0170}" type="presOf" srcId="{EB4E2827-425F-47C6-8895-2BC82EFA1459}" destId="{13BB120A-247F-48E3-A140-82E62A8FC82F}" srcOrd="0" destOrd="0" presId="urn:microsoft.com/office/officeart/2005/8/layout/process2#1"/>
    <dgm:cxn modelId="{F0A572C2-D11F-4E3E-A787-FB89669455A9}" type="presOf" srcId="{221F81B4-F346-4A6E-A442-2FBEF3B931FF}" destId="{1CD98C5A-703D-4F18-A36D-AD186BAD772C}" srcOrd="0" destOrd="0" presId="urn:microsoft.com/office/officeart/2005/8/layout/process2#1"/>
    <dgm:cxn modelId="{C8F93DC6-9AAD-44F6-AEE2-B6DF57B4AA9C}" type="presOf" srcId="{CEB42664-349C-46D5-A506-37B635447769}" destId="{778FE695-939A-43FB-A800-73BFAC61792F}" srcOrd="0" destOrd="0" presId="urn:microsoft.com/office/officeart/2005/8/layout/process2#1"/>
    <dgm:cxn modelId="{627A8EFC-9F43-47B4-B151-A79B565DEDDF}" type="presOf" srcId="{EB4E2827-425F-47C6-8895-2BC82EFA1459}" destId="{9981C879-B24B-4D19-A93D-9DC2C7FBA394}" srcOrd="1" destOrd="0" presId="urn:microsoft.com/office/officeart/2005/8/layout/process2#1"/>
    <dgm:cxn modelId="{494C1595-E032-4067-89BD-5EE4BD472FF2}" type="presParOf" srcId="{C069F955-8960-4921-BAC0-EC35DC8AEFBC}" destId="{708086D7-88AD-4407-AEB4-6963E4BBF4C7}" srcOrd="0" destOrd="0" presId="urn:microsoft.com/office/officeart/2005/8/layout/process2#1"/>
    <dgm:cxn modelId="{EA3290BA-9E70-4CCF-8E8D-889E949D2B86}" type="presParOf" srcId="{C069F955-8960-4921-BAC0-EC35DC8AEFBC}" destId="{9B5AC8D4-C983-47F7-83B3-922AE84C622D}" srcOrd="1" destOrd="0" presId="urn:microsoft.com/office/officeart/2005/8/layout/process2#1"/>
    <dgm:cxn modelId="{AFB7994A-6561-4A03-8BC1-75672FB9ECD0}" type="presParOf" srcId="{9B5AC8D4-C983-47F7-83B3-922AE84C622D}" destId="{E23111FF-0A4F-4622-B28C-6765D01B3D14}" srcOrd="0" destOrd="0" presId="urn:microsoft.com/office/officeart/2005/8/layout/process2#1"/>
    <dgm:cxn modelId="{940A640D-B0CE-4952-AB22-C87A731144CE}" type="presParOf" srcId="{C069F955-8960-4921-BAC0-EC35DC8AEFBC}" destId="{1BB72BEF-A329-4C2C-8D12-5F4D982E0CD8}" srcOrd="2" destOrd="0" presId="urn:microsoft.com/office/officeart/2005/8/layout/process2#1"/>
    <dgm:cxn modelId="{C1E9A807-6B08-4226-9FA3-D3C7188E8E45}" type="presParOf" srcId="{C069F955-8960-4921-BAC0-EC35DC8AEFBC}" destId="{778FE695-939A-43FB-A800-73BFAC61792F}" srcOrd="3" destOrd="0" presId="urn:microsoft.com/office/officeart/2005/8/layout/process2#1"/>
    <dgm:cxn modelId="{6E07CF84-5DD1-4CA0-A6C2-E860F32322CD}" type="presParOf" srcId="{778FE695-939A-43FB-A800-73BFAC61792F}" destId="{BEC35B74-AFCE-40F1-BB66-3001F577C5E4}" srcOrd="0" destOrd="0" presId="urn:microsoft.com/office/officeart/2005/8/layout/process2#1"/>
    <dgm:cxn modelId="{E9B969CC-DC33-4089-90A4-D40E7C3CE6C1}" type="presParOf" srcId="{C069F955-8960-4921-BAC0-EC35DC8AEFBC}" destId="{74F59157-8E71-48BF-B470-B512B2B85E17}" srcOrd="4" destOrd="0" presId="urn:microsoft.com/office/officeart/2005/8/layout/process2#1"/>
    <dgm:cxn modelId="{22ABDBC0-C5F7-4EDE-A381-F17394B83F17}" type="presParOf" srcId="{C069F955-8960-4921-BAC0-EC35DC8AEFBC}" destId="{5668BE1F-4492-4737-B743-A60444FE46F6}" srcOrd="5" destOrd="0" presId="urn:microsoft.com/office/officeart/2005/8/layout/process2#1"/>
    <dgm:cxn modelId="{68361A3E-5168-4AA7-BCBB-DA521D95281F}" type="presParOf" srcId="{5668BE1F-4492-4737-B743-A60444FE46F6}" destId="{DE1F1CC7-5B75-4BCB-BAD2-3344C31F6AD4}" srcOrd="0" destOrd="0" presId="urn:microsoft.com/office/officeart/2005/8/layout/process2#1"/>
    <dgm:cxn modelId="{29CE527E-C0E7-4FCB-A3ED-D91885C1BFC8}" type="presParOf" srcId="{C069F955-8960-4921-BAC0-EC35DC8AEFBC}" destId="{1CD98C5A-703D-4F18-A36D-AD186BAD772C}" srcOrd="6" destOrd="0" presId="urn:microsoft.com/office/officeart/2005/8/layout/process2#1"/>
    <dgm:cxn modelId="{4CDCEA1B-8D09-41DD-BA11-F94395A23FFB}" type="presParOf" srcId="{C069F955-8960-4921-BAC0-EC35DC8AEFBC}" destId="{13BB120A-247F-48E3-A140-82E62A8FC82F}" srcOrd="7" destOrd="0" presId="urn:microsoft.com/office/officeart/2005/8/layout/process2#1"/>
    <dgm:cxn modelId="{F477C45C-3CFF-48EA-B76E-6E9ACAFE7AA8}" type="presParOf" srcId="{13BB120A-247F-48E3-A140-82E62A8FC82F}" destId="{9981C879-B24B-4D19-A93D-9DC2C7FBA394}" srcOrd="0" destOrd="0" presId="urn:microsoft.com/office/officeart/2005/8/layout/process2#1"/>
    <dgm:cxn modelId="{C69DFE88-5939-4D70-9068-445B35892D31}" type="presParOf" srcId="{C069F955-8960-4921-BAC0-EC35DC8AEFBC}" destId="{BEFCA346-0334-4EF2-A625-113596204DB3}" srcOrd="8" destOrd="0" presId="urn:microsoft.com/office/officeart/2005/8/layout/process2#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086D7-88AD-4407-AEB4-6963E4BBF4C7}">
      <dsp:nvSpPr>
        <dsp:cNvPr id="0" name=""/>
        <dsp:cNvSpPr/>
      </dsp:nvSpPr>
      <dsp:spPr>
        <a:xfrm>
          <a:off x="2085601" y="336235"/>
          <a:ext cx="4215729" cy="503695"/>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82880" rIns="91440" bIns="18288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tx1"/>
              </a:solidFill>
              <a:latin typeface="Trebuchet MS" panose="020B0703020202090204" pitchFamily="34" charset="0"/>
            </a:rPr>
            <a:t>1. Understand competitive strategy</a:t>
          </a:r>
        </a:p>
      </dsp:txBody>
      <dsp:txXfrm>
        <a:off x="2100354" y="350988"/>
        <a:ext cx="4186223" cy="474189"/>
      </dsp:txXfrm>
    </dsp:sp>
    <dsp:sp modelId="{9B5AC8D4-C983-47F7-83B3-922AE84C622D}">
      <dsp:nvSpPr>
        <dsp:cNvPr id="0" name=""/>
        <dsp:cNvSpPr/>
      </dsp:nvSpPr>
      <dsp:spPr>
        <a:xfrm rot="5441105">
          <a:off x="4107601" y="835329"/>
          <a:ext cx="163107" cy="2266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355600">
            <a:lnSpc>
              <a:spcPct val="90000"/>
            </a:lnSpc>
            <a:spcBef>
              <a:spcPct val="0"/>
            </a:spcBef>
            <a:spcAft>
              <a:spcPct val="35000"/>
            </a:spcAft>
            <a:buNone/>
          </a:pPr>
          <a:endParaRPr lang="en-US" sz="800" kern="1200" dirty="0">
            <a:latin typeface="Trebuchet MS" panose="020B0703020202090204" pitchFamily="34" charset="0"/>
          </a:endParaRPr>
        </a:p>
      </dsp:txBody>
      <dsp:txXfrm rot="-5400000">
        <a:off x="4121449" y="867108"/>
        <a:ext cx="135998" cy="114175"/>
      </dsp:txXfrm>
    </dsp:sp>
    <dsp:sp modelId="{1BB72BEF-A329-4C2C-8D12-5F4D982E0CD8}">
      <dsp:nvSpPr>
        <dsp:cNvPr id="0" name=""/>
        <dsp:cNvSpPr/>
      </dsp:nvSpPr>
      <dsp:spPr>
        <a:xfrm>
          <a:off x="2076978" y="1057391"/>
          <a:ext cx="4215729" cy="503695"/>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82880" rIns="91440" bIns="18288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tx1"/>
              </a:solidFill>
              <a:latin typeface="Trebuchet MS" panose="020B0703020202090204" pitchFamily="34" charset="0"/>
            </a:rPr>
            <a:t>2. Articulate prudent business goals </a:t>
          </a:r>
        </a:p>
      </dsp:txBody>
      <dsp:txXfrm>
        <a:off x="2091731" y="1072144"/>
        <a:ext cx="4186223" cy="474189"/>
      </dsp:txXfrm>
    </dsp:sp>
    <dsp:sp modelId="{778FE695-939A-43FB-A800-73BFAC61792F}">
      <dsp:nvSpPr>
        <dsp:cNvPr id="0" name=""/>
        <dsp:cNvSpPr/>
      </dsp:nvSpPr>
      <dsp:spPr>
        <a:xfrm rot="5370259">
          <a:off x="4124255" y="1532417"/>
          <a:ext cx="126998" cy="2266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266700">
            <a:lnSpc>
              <a:spcPct val="90000"/>
            </a:lnSpc>
            <a:spcBef>
              <a:spcPct val="0"/>
            </a:spcBef>
            <a:spcAft>
              <a:spcPct val="35000"/>
            </a:spcAft>
            <a:buNone/>
          </a:pPr>
          <a:endParaRPr lang="en-US" sz="600" kern="1200" dirty="0">
            <a:latin typeface="Trebuchet MS" panose="020B0703020202090204" pitchFamily="34" charset="0"/>
          </a:endParaRPr>
        </a:p>
      </dsp:txBody>
      <dsp:txXfrm rot="-5400000">
        <a:off x="4119591" y="1582249"/>
        <a:ext cx="135998" cy="88899"/>
      </dsp:txXfrm>
    </dsp:sp>
    <dsp:sp modelId="{74F59157-8E71-48BF-B470-B512B2B85E17}">
      <dsp:nvSpPr>
        <dsp:cNvPr id="0" name=""/>
        <dsp:cNvSpPr/>
      </dsp:nvSpPr>
      <dsp:spPr>
        <a:xfrm>
          <a:off x="2082800" y="1730411"/>
          <a:ext cx="4215729" cy="503695"/>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82880" rIns="91440" bIns="18288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tx1"/>
              </a:solidFill>
              <a:latin typeface="Trebuchet MS" panose="020B0703020202090204" pitchFamily="34" charset="0"/>
            </a:rPr>
            <a:t>3. Derive business insights from analysis</a:t>
          </a:r>
        </a:p>
      </dsp:txBody>
      <dsp:txXfrm>
        <a:off x="2097553" y="1745164"/>
        <a:ext cx="4186223" cy="474189"/>
      </dsp:txXfrm>
    </dsp:sp>
    <dsp:sp modelId="{5668BE1F-4492-4737-B743-A60444FE46F6}">
      <dsp:nvSpPr>
        <dsp:cNvPr id="0" name=""/>
        <dsp:cNvSpPr/>
      </dsp:nvSpPr>
      <dsp:spPr>
        <a:xfrm rot="5400000">
          <a:off x="4130311" y="2201248"/>
          <a:ext cx="120709" cy="2266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266700">
            <a:lnSpc>
              <a:spcPct val="90000"/>
            </a:lnSpc>
            <a:spcBef>
              <a:spcPct val="0"/>
            </a:spcBef>
            <a:spcAft>
              <a:spcPct val="35000"/>
            </a:spcAft>
            <a:buNone/>
          </a:pPr>
          <a:endParaRPr lang="en-US" sz="600" kern="1200" dirty="0">
            <a:latin typeface="Trebuchet MS" panose="020B0703020202090204" pitchFamily="34" charset="0"/>
          </a:endParaRPr>
        </a:p>
      </dsp:txBody>
      <dsp:txXfrm rot="-5400000">
        <a:off x="4122667" y="2254225"/>
        <a:ext cx="135998" cy="84496"/>
      </dsp:txXfrm>
    </dsp:sp>
    <dsp:sp modelId="{1CD98C5A-703D-4F18-A36D-AD186BAD772C}">
      <dsp:nvSpPr>
        <dsp:cNvPr id="0" name=""/>
        <dsp:cNvSpPr/>
      </dsp:nvSpPr>
      <dsp:spPr>
        <a:xfrm>
          <a:off x="2082800" y="2395052"/>
          <a:ext cx="4215729" cy="503695"/>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82880" rIns="91440" bIns="18288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tx1"/>
              </a:solidFill>
              <a:latin typeface="Trebuchet MS" panose="020B0703020202090204" pitchFamily="34" charset="0"/>
            </a:rPr>
            <a:t>4. Evaluate uncertainty and risk</a:t>
          </a:r>
        </a:p>
      </dsp:txBody>
      <dsp:txXfrm>
        <a:off x="2097553" y="2409805"/>
        <a:ext cx="4186223" cy="474189"/>
      </dsp:txXfrm>
    </dsp:sp>
    <dsp:sp modelId="{13BB120A-247F-48E3-A140-82E62A8FC82F}">
      <dsp:nvSpPr>
        <dsp:cNvPr id="0" name=""/>
        <dsp:cNvSpPr/>
      </dsp:nvSpPr>
      <dsp:spPr>
        <a:xfrm rot="5469097">
          <a:off x="4136409" y="2849283"/>
          <a:ext cx="95819" cy="2266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222250">
            <a:lnSpc>
              <a:spcPct val="90000"/>
            </a:lnSpc>
            <a:spcBef>
              <a:spcPct val="0"/>
            </a:spcBef>
            <a:spcAft>
              <a:spcPct val="35000"/>
            </a:spcAft>
            <a:buNone/>
          </a:pPr>
          <a:endParaRPr lang="en-US" sz="500" kern="1200" dirty="0">
            <a:latin typeface="Trebuchet MS" panose="020B0703020202090204" pitchFamily="34" charset="0"/>
          </a:endParaRPr>
        </a:p>
      </dsp:txBody>
      <dsp:txXfrm rot="-5400000">
        <a:off x="4116609" y="2914707"/>
        <a:ext cx="135998" cy="67073"/>
      </dsp:txXfrm>
    </dsp:sp>
    <dsp:sp modelId="{BEFCA346-0334-4EF2-A625-113596204DB3}">
      <dsp:nvSpPr>
        <dsp:cNvPr id="0" name=""/>
        <dsp:cNvSpPr/>
      </dsp:nvSpPr>
      <dsp:spPr>
        <a:xfrm>
          <a:off x="2070107" y="3026481"/>
          <a:ext cx="4215729" cy="503695"/>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82880" rIns="91440" bIns="18288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tx1"/>
              </a:solidFill>
              <a:latin typeface="Trebuchet MS" panose="020B0703020202090204" pitchFamily="34" charset="0"/>
            </a:rPr>
            <a:t>5. Make intuitive judgment </a:t>
          </a:r>
        </a:p>
      </dsp:txBody>
      <dsp:txXfrm>
        <a:off x="2084860" y="3041234"/>
        <a:ext cx="4186223" cy="4741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1">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alg type="lin">
      <dgm:param type="linDir" val="fromT"/>
    </dgm:alg>
    <dgm:shape xmlns:r="http://schemas.openxmlformats.org/officeDocument/2006/relationships" r:blip="">
      <dgm:adjLst/>
    </dgm:shape>
    <dgm:varLst>
      <dgm:resizeHandles val="exact"/>
    </dgm:varLst>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shape xmlns:r="http://schemas.openxmlformats.org/officeDocument/2006/relationships" type="roundRect" r:blip="">
          <dgm:adjLst>
            <dgm:adj idx="1" val="0.1"/>
          </dgm:adjLst>
        </dgm:shap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0E2FF-FF09-4C92-A2CB-B2FD8AEB6D98}" type="datetimeFigureOut">
              <a:rPr lang="en-US" smtClean="0"/>
              <a:t>6/23/21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1462FC-98D0-4588-923D-8941215E0C2B}" type="slidenum">
              <a:rPr lang="en-US" smtClean="0"/>
              <a:t>‹#›</a:t>
            </a:fld>
            <a:endParaRPr lang="en-US"/>
          </a:p>
        </p:txBody>
      </p:sp>
    </p:spTree>
    <p:extLst>
      <p:ext uri="{BB962C8B-B14F-4D97-AF65-F5344CB8AC3E}">
        <p14:creationId xmlns:p14="http://schemas.microsoft.com/office/powerpoint/2010/main" val="772504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Taylor</a:t>
            </a:r>
            <a:r>
              <a:rPr lang="en-US" dirty="0"/>
              <a:t> Anderson, Jordan </a:t>
            </a:r>
            <a:r>
              <a:rPr lang="en-US" sz="1200" b="0" i="0" u="none" strike="noStrike" kern="1200" dirty="0">
                <a:solidFill>
                  <a:schemeClr val="tx1"/>
                </a:solidFill>
                <a:effectLst/>
                <a:latin typeface="+mn-lt"/>
                <a:ea typeface="+mn-ea"/>
                <a:cs typeface="+mn-cs"/>
              </a:rPr>
              <a:t>Caddick, Tom Cappucci, Robert Carrano, Roberto</a:t>
            </a:r>
            <a:r>
              <a:rPr lang="en-US" dirty="0"/>
              <a:t> </a:t>
            </a:r>
            <a:r>
              <a:rPr lang="en-US" sz="1200" b="0" i="0" u="none" strike="noStrike" kern="1200" dirty="0">
                <a:solidFill>
                  <a:schemeClr val="tx1"/>
                </a:solidFill>
                <a:effectLst/>
                <a:latin typeface="+mn-lt"/>
                <a:ea typeface="+mn-ea"/>
                <a:cs typeface="+mn-cs"/>
              </a:rPr>
              <a:t>Castaneda, Damian </a:t>
            </a:r>
            <a:r>
              <a:rPr lang="en-US" sz="1200" b="0" i="0" u="none" strike="noStrike" kern="1200" dirty="0" err="1">
                <a:solidFill>
                  <a:schemeClr val="tx1"/>
                </a:solidFill>
                <a:effectLst/>
                <a:latin typeface="+mn-lt"/>
                <a:ea typeface="+mn-ea"/>
                <a:cs typeface="+mn-cs"/>
              </a:rPr>
              <a:t>Dalcour</a:t>
            </a:r>
            <a:r>
              <a:rPr lang="en-US" sz="1200" b="0" i="0" u="none" strike="noStrike" kern="1200" dirty="0">
                <a:solidFill>
                  <a:schemeClr val="tx1"/>
                </a:solidFill>
                <a:effectLst/>
                <a:latin typeface="+mn-lt"/>
                <a:ea typeface="+mn-ea"/>
                <a:cs typeface="+mn-cs"/>
              </a:rPr>
              <a:t>, Daniel Day, Marc Farias, Jun Gao, Mitch Garrish, Tyler Gilbreath, Brandi Greenberg</a:t>
            </a:r>
          </a:p>
        </p:txBody>
      </p:sp>
      <p:sp>
        <p:nvSpPr>
          <p:cNvPr id="4" name="Slide Number Placeholder 3"/>
          <p:cNvSpPr>
            <a:spLocks noGrp="1"/>
          </p:cNvSpPr>
          <p:nvPr>
            <p:ph type="sldNum" sz="quarter" idx="5"/>
          </p:nvPr>
        </p:nvSpPr>
        <p:spPr/>
        <p:txBody>
          <a:bodyPr/>
          <a:lstStyle/>
          <a:p>
            <a:fld id="{E51462FC-98D0-4588-923D-8941215E0C2B}" type="slidenum">
              <a:rPr lang="en-US" smtClean="0"/>
              <a:t>4</a:t>
            </a:fld>
            <a:endParaRPr lang="en-US"/>
          </a:p>
        </p:txBody>
      </p:sp>
    </p:spTree>
    <p:extLst>
      <p:ext uri="{BB962C8B-B14F-4D97-AF65-F5344CB8AC3E}">
        <p14:creationId xmlns:p14="http://schemas.microsoft.com/office/powerpoint/2010/main" val="536145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recently years, data-driven decisions have been widely adopted by industry as the results of business process and operations workflow digitalization. </a:t>
            </a:r>
          </a:p>
          <a:p>
            <a:endParaRPr lang="en-US" dirty="0"/>
          </a:p>
          <a:p>
            <a:r>
              <a:rPr lang="en-US" dirty="0"/>
              <a:t>Module 7 will cover business forecasting, how to build predict the market demand and, more importantly,  business performance. </a:t>
            </a:r>
          </a:p>
          <a:p>
            <a:endParaRPr lang="en-US" dirty="0"/>
          </a:p>
          <a:p>
            <a:r>
              <a:rPr lang="en-US" dirty="0"/>
              <a:t>From Module 8, you will learn optimization models to analyze the business operations and therefore draw insights from the analysis The course will use a couple of cases, such as finance and operation optimization analysis to help you master the data-driven decision making principles. </a:t>
            </a:r>
          </a:p>
          <a:p>
            <a:endParaRPr lang="en-US" dirty="0"/>
          </a:p>
          <a:p>
            <a:r>
              <a:rPr lang="en-US" dirty="0"/>
              <a:t>An MS EXCEL add-in  software program called </a:t>
            </a:r>
            <a:r>
              <a:rPr lang="en-US" dirty="0" err="1"/>
              <a:t>Analytisolver</a:t>
            </a:r>
            <a:r>
              <a:rPr lang="en-US" dirty="0"/>
              <a:t> will be used and a license will be distributed early September. </a:t>
            </a:r>
          </a:p>
          <a:p>
            <a:endParaRPr lang="en-US" dirty="0"/>
          </a:p>
          <a:p>
            <a:r>
              <a:rPr lang="en-US" dirty="0"/>
              <a:t>Each student is required to have personal computer with MS Windows and MS office off-line installed on your PC. TAMU offer student license of the MS office. The software isn’t completely compatible with MAC, so a PC is required.</a:t>
            </a:r>
          </a:p>
          <a:p>
            <a:endParaRPr lang="en-US" dirty="0"/>
          </a:p>
          <a:p>
            <a:r>
              <a:rPr lang="en-US" dirty="0"/>
              <a:t> </a:t>
            </a:r>
          </a:p>
        </p:txBody>
      </p:sp>
      <p:sp>
        <p:nvSpPr>
          <p:cNvPr id="4" name="Slide Number Placeholder 3"/>
          <p:cNvSpPr>
            <a:spLocks noGrp="1"/>
          </p:cNvSpPr>
          <p:nvPr>
            <p:ph type="sldNum" sz="quarter" idx="5"/>
          </p:nvPr>
        </p:nvSpPr>
        <p:spPr/>
        <p:txBody>
          <a:bodyPr/>
          <a:lstStyle/>
          <a:p>
            <a:fld id="{E51462FC-98D0-4588-923D-8941215E0C2B}" type="slidenum">
              <a:rPr lang="en-US" smtClean="0"/>
              <a:t>14</a:t>
            </a:fld>
            <a:endParaRPr lang="en-US"/>
          </a:p>
        </p:txBody>
      </p:sp>
    </p:spTree>
    <p:extLst>
      <p:ext uri="{BB962C8B-B14F-4D97-AF65-F5344CB8AC3E}">
        <p14:creationId xmlns:p14="http://schemas.microsoft.com/office/powerpoint/2010/main" val="1030776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your next 20 months will be overwhelming, productive and awarding.</a:t>
            </a:r>
          </a:p>
          <a:p>
            <a:endParaRPr lang="en-US" dirty="0"/>
          </a:p>
          <a:p>
            <a:r>
              <a:rPr lang="en-US" dirty="0"/>
              <a:t>My first expectation on each of us is to have fun and enjoy the new journey. </a:t>
            </a:r>
          </a:p>
          <a:p>
            <a:endParaRPr lang="en-US" baseline="0" dirty="0"/>
          </a:p>
          <a:p>
            <a:r>
              <a:rPr lang="en-US" baseline="0" dirty="0"/>
              <a:t>Thank you!</a:t>
            </a:r>
          </a:p>
          <a:p>
            <a:endParaRPr lang="en-US" baseline="0" dirty="0"/>
          </a:p>
        </p:txBody>
      </p:sp>
      <p:sp>
        <p:nvSpPr>
          <p:cNvPr id="7" name="Slide Number Placeholder 6"/>
          <p:cNvSpPr>
            <a:spLocks noGrp="1"/>
          </p:cNvSpPr>
          <p:nvPr>
            <p:ph type="sldNum" sz="quarter" idx="10"/>
          </p:nvPr>
        </p:nvSpPr>
        <p:spPr/>
        <p:txBody>
          <a:bodyPr/>
          <a:lstStyle/>
          <a:p>
            <a:fld id="{1773AFDD-2DCC-4C67-90CA-F7C9971B1A80}" type="slidenum">
              <a:rPr lang="en-US" smtClean="0"/>
              <a:t>16</a:t>
            </a:fld>
            <a:endParaRPr lang="en-US" dirty="0"/>
          </a:p>
        </p:txBody>
      </p:sp>
    </p:spTree>
    <p:extLst>
      <p:ext uri="{BB962C8B-B14F-4D97-AF65-F5344CB8AC3E}">
        <p14:creationId xmlns:p14="http://schemas.microsoft.com/office/powerpoint/2010/main" val="1960960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Jay Hembree, Amy Hollabaugh, Matthew Hudson, Christopher Huebel, Ronnie Hurst, Timothy Koontz, Dinah Logan, Jacquelyn Lopez-Barlow, Jeremy Meehleib, Travis Metz, Kassie Mobley, John Mullins</a:t>
            </a:r>
            <a:endParaRPr lang="en-US" dirty="0"/>
          </a:p>
        </p:txBody>
      </p:sp>
      <p:sp>
        <p:nvSpPr>
          <p:cNvPr id="4" name="Slide Number Placeholder 3"/>
          <p:cNvSpPr>
            <a:spLocks noGrp="1"/>
          </p:cNvSpPr>
          <p:nvPr>
            <p:ph type="sldNum" sz="quarter" idx="5"/>
          </p:nvPr>
        </p:nvSpPr>
        <p:spPr/>
        <p:txBody>
          <a:bodyPr/>
          <a:lstStyle/>
          <a:p>
            <a:fld id="{E51462FC-98D0-4588-923D-8941215E0C2B}" type="slidenum">
              <a:rPr lang="en-US" smtClean="0"/>
              <a:t>24</a:t>
            </a:fld>
            <a:endParaRPr lang="en-US"/>
          </a:p>
        </p:txBody>
      </p:sp>
    </p:spTree>
    <p:extLst>
      <p:ext uri="{BB962C8B-B14F-4D97-AF65-F5344CB8AC3E}">
        <p14:creationId xmlns:p14="http://schemas.microsoft.com/office/powerpoint/2010/main" val="3906809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Kacie Olson, Bill Osburn, Mariano Paoli, Tim Parker, Richard Pearson, Carolyn Perez, Kaleigh Philips, Troy Philips, Rosanna Popa Rangel, Logan Presnall, Joseph Ramirez, John Schaub</a:t>
            </a:r>
            <a:endParaRPr lang="en-US" dirty="0"/>
          </a:p>
        </p:txBody>
      </p:sp>
      <p:sp>
        <p:nvSpPr>
          <p:cNvPr id="4" name="Slide Number Placeholder 3"/>
          <p:cNvSpPr>
            <a:spLocks noGrp="1"/>
          </p:cNvSpPr>
          <p:nvPr>
            <p:ph type="sldNum" sz="quarter" idx="5"/>
          </p:nvPr>
        </p:nvSpPr>
        <p:spPr/>
        <p:txBody>
          <a:bodyPr/>
          <a:lstStyle/>
          <a:p>
            <a:fld id="{E51462FC-98D0-4588-923D-8941215E0C2B}" type="slidenum">
              <a:rPr lang="en-US" smtClean="0"/>
              <a:t>29</a:t>
            </a:fld>
            <a:endParaRPr lang="en-US"/>
          </a:p>
        </p:txBody>
      </p:sp>
    </p:spTree>
    <p:extLst>
      <p:ext uri="{BB962C8B-B14F-4D97-AF65-F5344CB8AC3E}">
        <p14:creationId xmlns:p14="http://schemas.microsoft.com/office/powerpoint/2010/main" val="2781964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Grant Shirley, Jeremy Smith, Zachary Smith, Daniel Talamantez, Sarah Terrill, Harshvardhan Tirpude, Kenneth Wagner, Megan Wallace, Jonathan Weiss, Tanner Welch, Joe Williams, Eric Worley</a:t>
            </a:r>
            <a:endParaRPr lang="en-US" dirty="0"/>
          </a:p>
        </p:txBody>
      </p:sp>
      <p:sp>
        <p:nvSpPr>
          <p:cNvPr id="4" name="Slide Number Placeholder 3"/>
          <p:cNvSpPr>
            <a:spLocks noGrp="1"/>
          </p:cNvSpPr>
          <p:nvPr>
            <p:ph type="sldNum" sz="quarter" idx="5"/>
          </p:nvPr>
        </p:nvSpPr>
        <p:spPr/>
        <p:txBody>
          <a:bodyPr/>
          <a:lstStyle/>
          <a:p>
            <a:fld id="{E51462FC-98D0-4588-923D-8941215E0C2B}" type="slidenum">
              <a:rPr lang="en-US" smtClean="0"/>
              <a:t>36</a:t>
            </a:fld>
            <a:endParaRPr lang="en-US"/>
          </a:p>
        </p:txBody>
      </p:sp>
    </p:spTree>
    <p:extLst>
      <p:ext uri="{BB962C8B-B14F-4D97-AF65-F5344CB8AC3E}">
        <p14:creationId xmlns:p14="http://schemas.microsoft.com/office/powerpoint/2010/main" val="1104755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1462FC-98D0-4588-923D-8941215E0C2B}" type="slidenum">
              <a:rPr lang="en-US" smtClean="0"/>
              <a:t>5</a:t>
            </a:fld>
            <a:endParaRPr lang="en-US"/>
          </a:p>
        </p:txBody>
      </p:sp>
    </p:spTree>
    <p:extLst>
      <p:ext uri="{BB962C8B-B14F-4D97-AF65-F5344CB8AC3E}">
        <p14:creationId xmlns:p14="http://schemas.microsoft.com/office/powerpoint/2010/main" val="1283374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Thank you very much Dr. </a:t>
            </a:r>
            <a:r>
              <a:rPr lang="en-US" sz="1400" dirty="0" err="1"/>
              <a:t>Zoghi</a:t>
            </a:r>
            <a:r>
              <a:rPr lang="en-US" sz="1400" dirty="0"/>
              <a:t> for your warm introduction. </a:t>
            </a:r>
          </a:p>
          <a:p>
            <a:endParaRPr lang="en-US" sz="1400" dirty="0"/>
          </a:p>
          <a:p>
            <a:r>
              <a:rPr lang="en-US" sz="1400" dirty="0"/>
              <a:t>Howdy! Everyone. Welcome to the program!</a:t>
            </a:r>
          </a:p>
          <a:p>
            <a:endParaRPr lang="en-US" sz="1400" dirty="0"/>
          </a:p>
          <a:p>
            <a:r>
              <a:rPr lang="en-US" sz="1400" dirty="0"/>
              <a:t>I’m calling in from Saudi Arabia. It’s was around 6pm local time.</a:t>
            </a:r>
          </a:p>
          <a:p>
            <a:endParaRPr lang="en-US" sz="1400" dirty="0"/>
          </a:p>
          <a:p>
            <a:r>
              <a:rPr lang="en-US" sz="1400" dirty="0"/>
              <a:t>2020 is a year full of uncertainty and emotion. I guess everyone has some stressful experience of having to make high-impact decisions under the current unprecedented economic and social environment this year. </a:t>
            </a:r>
          </a:p>
          <a:p>
            <a:endParaRPr lang="en-US" sz="1400" dirty="0"/>
          </a:p>
          <a:p>
            <a:r>
              <a:rPr lang="en-US" sz="1400" dirty="0"/>
              <a:t>The decision making course will help you prepare yourself with a strategic mindset to make unbiased decisions. </a:t>
            </a:r>
          </a:p>
          <a:p>
            <a:endParaRPr lang="en-US" sz="1400" dirty="0"/>
          </a:p>
          <a:p>
            <a:r>
              <a:rPr lang="en-US" sz="1400" dirty="0"/>
              <a:t>Now let me briefly explain what you will learn from the course. </a:t>
            </a:r>
          </a:p>
          <a:p>
            <a:r>
              <a:rPr lang="en-US" sz="1400" dirty="0"/>
              <a:t>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51462FC-98D0-4588-923D-8941215E0C2B}" type="slidenum">
              <a:rPr lang="en-US" smtClean="0"/>
              <a:t>6</a:t>
            </a:fld>
            <a:endParaRPr lang="en-US"/>
          </a:p>
        </p:txBody>
      </p:sp>
    </p:spTree>
    <p:extLst>
      <p:ext uri="{BB962C8B-B14F-4D97-AF65-F5344CB8AC3E}">
        <p14:creationId xmlns:p14="http://schemas.microsoft.com/office/powerpoint/2010/main" val="3424054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a</a:t>
            </a:r>
          </a:p>
        </p:txBody>
      </p:sp>
      <p:sp>
        <p:nvSpPr>
          <p:cNvPr id="4" name="Slide Number Placeholder 3"/>
          <p:cNvSpPr>
            <a:spLocks noGrp="1"/>
          </p:cNvSpPr>
          <p:nvPr>
            <p:ph type="sldNum" sz="quarter" idx="5"/>
          </p:nvPr>
        </p:nvSpPr>
        <p:spPr/>
        <p:txBody>
          <a:bodyPr/>
          <a:lstStyle/>
          <a:p>
            <a:fld id="{E51462FC-98D0-4588-923D-8941215E0C2B}" type="slidenum">
              <a:rPr lang="en-US" smtClean="0"/>
              <a:t>7</a:t>
            </a:fld>
            <a:endParaRPr lang="en-US"/>
          </a:p>
        </p:txBody>
      </p:sp>
    </p:spTree>
    <p:extLst>
      <p:ext uri="{BB962C8B-B14F-4D97-AF65-F5344CB8AC3E}">
        <p14:creationId xmlns:p14="http://schemas.microsoft.com/office/powerpoint/2010/main" val="4011896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t>Below are some examples of some common mistakes of decision making based on interviews with business leaders and feedback of past students. </a:t>
            </a:r>
          </a:p>
          <a:p>
            <a:pPr marL="0" indent="0">
              <a:buNone/>
            </a:pPr>
            <a:endParaRPr lang="en-US" b="0" dirty="0"/>
          </a:p>
          <a:p>
            <a:pPr marL="0" indent="0">
              <a:buNone/>
            </a:pPr>
            <a:r>
              <a:rPr lang="en-US" b="0" dirty="0"/>
              <a:t>Go through the list. </a:t>
            </a:r>
          </a:p>
          <a:p>
            <a:pPr marL="0" indent="0">
              <a:buNone/>
            </a:pPr>
            <a:endParaRPr lang="en-US" b="0" dirty="0"/>
          </a:p>
          <a:p>
            <a:pPr marL="0" indent="0">
              <a:buNone/>
            </a:pPr>
            <a:r>
              <a:rPr lang="en-US" b="0" dirty="0"/>
              <a:t>If you agree with some of the mistakes and want to avoid them, this course will serve you well to improve decision-making capabilities.</a:t>
            </a:r>
          </a:p>
          <a:p>
            <a:pPr marL="0" indent="0">
              <a:buNone/>
            </a:pPr>
            <a:endParaRPr lang="en-US" b="0" dirty="0"/>
          </a:p>
        </p:txBody>
      </p:sp>
      <p:sp>
        <p:nvSpPr>
          <p:cNvPr id="4" name="Slide Number Placeholder 3"/>
          <p:cNvSpPr>
            <a:spLocks noGrp="1"/>
          </p:cNvSpPr>
          <p:nvPr>
            <p:ph type="sldNum" sz="quarter" idx="5"/>
          </p:nvPr>
        </p:nvSpPr>
        <p:spPr/>
        <p:txBody>
          <a:bodyPr/>
          <a:lstStyle/>
          <a:p>
            <a:fld id="{1773AFDD-2DCC-4C67-90CA-F7C9971B1A80}" type="slidenum">
              <a:rPr lang="en-US" smtClean="0"/>
              <a:t>9</a:t>
            </a:fld>
            <a:endParaRPr lang="en-US" dirty="0"/>
          </a:p>
        </p:txBody>
      </p:sp>
    </p:spTree>
    <p:extLst>
      <p:ext uri="{BB962C8B-B14F-4D97-AF65-F5344CB8AC3E}">
        <p14:creationId xmlns:p14="http://schemas.microsoft.com/office/powerpoint/2010/main" val="4263280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lvl="0" indent="0" algn="l" defTabSz="914400" rtl="0" eaLnBrk="1" latinLnBrk="0" hangingPunct="1">
              <a:lnSpc>
                <a:spcPct val="100000"/>
              </a:lnSpc>
              <a:spcBef>
                <a:spcPts val="0"/>
              </a:spcBef>
              <a:spcAft>
                <a:spcPts val="0"/>
              </a:spcAft>
              <a:buClrTx/>
              <a:buSzTx/>
              <a:buFontTx/>
              <a:buNone/>
              <a:tabLst/>
              <a:defRPr/>
            </a:pPr>
            <a:r>
              <a:rPr lang="en-US" sz="1200" b="0" dirty="0"/>
              <a:t>The course is designed around a systematic business decision-making process which include five inter-relative components: </a:t>
            </a:r>
          </a:p>
          <a:p>
            <a:pPr marL="0" marR="0" lvl="0" indent="0" algn="l" defTabSz="914400" rtl="0" eaLnBrk="1"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latinLnBrk="0" hangingPunct="1">
              <a:lnSpc>
                <a:spcPct val="100000"/>
              </a:lnSpc>
              <a:spcBef>
                <a:spcPts val="0"/>
              </a:spcBef>
              <a:spcAft>
                <a:spcPts val="0"/>
              </a:spcAft>
              <a:buClrTx/>
              <a:buSzTx/>
              <a:buFontTx/>
              <a:buNone/>
              <a:tabLst/>
              <a:defRPr/>
            </a:pPr>
            <a:r>
              <a:rPr lang="en-US" sz="1200" b="0" dirty="0"/>
              <a:t>First, understand the strategic direction of a business. Business decisions must be consistent with the strategy. After that, we you learn how to translate the strategy into business goals which your decisions will help to achieve. The first two components will help you to think as a visionary leader.  The same principles are also applicable to personal decisions. We should all have long-term personal or career goals and individual decisions shall be consistent with the objectives. </a:t>
            </a:r>
          </a:p>
          <a:p>
            <a:pPr marL="0" marR="0" lvl="0" indent="0" algn="l" defTabSz="914400" rtl="0" eaLnBrk="1"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latinLnBrk="0" hangingPunct="1">
              <a:lnSpc>
                <a:spcPct val="100000"/>
              </a:lnSpc>
              <a:spcBef>
                <a:spcPts val="0"/>
              </a:spcBef>
              <a:spcAft>
                <a:spcPts val="0"/>
              </a:spcAft>
              <a:buClrTx/>
              <a:buSzTx/>
              <a:buFontTx/>
              <a:buNone/>
              <a:tabLst/>
              <a:defRPr/>
            </a:pPr>
            <a:r>
              <a:rPr lang="en-US" sz="1200" b="0" dirty="0"/>
              <a:t>The third component is about deriving business insights from analysis. You will learn some powerful analytical methods, such as business forecasting and optimization. Also, you will learn decision tree tools to evaluate uncertainty and risk. What differentiates this course from other analytics math or engineering optimization courses is that you are expected to be able to use the tools to help make informed decisions based on sights derived from the analysis. </a:t>
            </a:r>
          </a:p>
          <a:p>
            <a:pPr marL="0" marR="0" lvl="0" indent="0" algn="l" defTabSz="914400" rtl="0" eaLnBrk="1"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latinLnBrk="0" hangingPunct="1">
              <a:lnSpc>
                <a:spcPct val="100000"/>
              </a:lnSpc>
              <a:spcBef>
                <a:spcPts val="0"/>
              </a:spcBef>
              <a:spcAft>
                <a:spcPts val="0"/>
              </a:spcAft>
              <a:buClrTx/>
              <a:buSzTx/>
              <a:buFontTx/>
              <a:buNone/>
              <a:tabLst/>
              <a:defRPr/>
            </a:pPr>
            <a:r>
              <a:rPr lang="en-US" sz="1200" b="0" dirty="0"/>
              <a:t>The business acumen and analytical assessment provide you the direction and insights, but the final decision is still made by human beings who can be manipulated by their own and others’ cognitive biases. The fifth component is about how to be decisive and unbiased when facing uncertain and under pressure.</a:t>
            </a:r>
          </a:p>
          <a:p>
            <a:endParaRPr lang="en-US" dirty="0"/>
          </a:p>
        </p:txBody>
      </p:sp>
      <p:sp>
        <p:nvSpPr>
          <p:cNvPr id="7" name="Slide Number Placeholder 6"/>
          <p:cNvSpPr>
            <a:spLocks noGrp="1"/>
          </p:cNvSpPr>
          <p:nvPr>
            <p:ph type="sldNum" sz="quarter" idx="10"/>
          </p:nvPr>
        </p:nvSpPr>
        <p:spPr/>
        <p:txBody>
          <a:bodyPr/>
          <a:lstStyle/>
          <a:p>
            <a:fld id="{1773AFDD-2DCC-4C67-90CA-F7C9971B1A80}" type="slidenum">
              <a:rPr lang="en-US" smtClean="0"/>
              <a:t>10</a:t>
            </a:fld>
            <a:endParaRPr lang="en-US" dirty="0"/>
          </a:p>
        </p:txBody>
      </p:sp>
    </p:spTree>
    <p:extLst>
      <p:ext uri="{BB962C8B-B14F-4D97-AF65-F5344CB8AC3E}">
        <p14:creationId xmlns:p14="http://schemas.microsoft.com/office/powerpoint/2010/main" val="1492731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organize the flow of the components to maximize your learning experience and efficiency. </a:t>
            </a:r>
          </a:p>
          <a:p>
            <a:endParaRPr lang="en-US" dirty="0"/>
          </a:p>
          <a:p>
            <a:r>
              <a:rPr lang="en-US" dirty="0"/>
              <a:t>The first three modules are about intuitive judgment to give you the opportunity to develop self-awareness of your leadership style and psychological behaviors. I put these intuitive judgment modules at the beginning of the course so that you will have the time to practice, develop and shape the leadership and influencing skills. </a:t>
            </a:r>
          </a:p>
          <a:p>
            <a:endParaRPr lang="en-US" dirty="0"/>
          </a:p>
          <a:p>
            <a:r>
              <a:rPr lang="en-US" dirty="0"/>
              <a:t>1, 2 3, </a:t>
            </a:r>
          </a:p>
          <a:p>
            <a:endParaRPr lang="en-US" dirty="0"/>
          </a:p>
        </p:txBody>
      </p:sp>
      <p:sp>
        <p:nvSpPr>
          <p:cNvPr id="4" name="Slide Number Placeholder 3"/>
          <p:cNvSpPr>
            <a:spLocks noGrp="1"/>
          </p:cNvSpPr>
          <p:nvPr>
            <p:ph type="sldNum" sz="quarter" idx="5"/>
          </p:nvPr>
        </p:nvSpPr>
        <p:spPr/>
        <p:txBody>
          <a:bodyPr/>
          <a:lstStyle/>
          <a:p>
            <a:pPr>
              <a:defRPr/>
            </a:pPr>
            <a:fld id="{4C0C99AA-B824-4771-B6BB-0B2188CA6AD4}" type="slidenum">
              <a:rPr lang="en-US" altLang="en-US" smtClean="0"/>
              <a:pPr>
                <a:defRPr/>
              </a:pPr>
              <a:t>11</a:t>
            </a:fld>
            <a:endParaRPr lang="en-US" altLang="en-US" dirty="0"/>
          </a:p>
        </p:txBody>
      </p:sp>
    </p:spTree>
    <p:extLst>
      <p:ext uri="{BB962C8B-B14F-4D97-AF65-F5344CB8AC3E}">
        <p14:creationId xmlns:p14="http://schemas.microsoft.com/office/powerpoint/2010/main" val="3465994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understanding psychological behaviors to make unbiased judgment calls, you will learn how to use analytical tools to make date-driven decisions under uncertain situations.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module will cover the following topics. </a:t>
            </a:r>
          </a:p>
          <a:p>
            <a:endParaRPr lang="en-US" dirty="0"/>
          </a:p>
          <a:p>
            <a:r>
              <a:rPr lang="en-US" dirty="0"/>
              <a:t>Explain your rationale and thought process to other team members to create buy-in and motivate them to execute the decisions to achieved the desired outcome. </a:t>
            </a:r>
          </a:p>
          <a:p>
            <a:endParaRPr lang="en-US" dirty="0"/>
          </a:p>
          <a:p>
            <a:r>
              <a:rPr lang="en-US" dirty="0"/>
              <a:t>Last year, one student used the tool at his work place. </a:t>
            </a:r>
          </a:p>
          <a:p>
            <a:endParaRPr lang="en-US" dirty="0"/>
          </a:p>
        </p:txBody>
      </p:sp>
      <p:sp>
        <p:nvSpPr>
          <p:cNvPr id="4" name="Slide Number Placeholder 3"/>
          <p:cNvSpPr>
            <a:spLocks noGrp="1"/>
          </p:cNvSpPr>
          <p:nvPr>
            <p:ph type="sldNum" sz="quarter" idx="5"/>
          </p:nvPr>
        </p:nvSpPr>
        <p:spPr/>
        <p:txBody>
          <a:bodyPr/>
          <a:lstStyle/>
          <a:p>
            <a:fld id="{E51462FC-98D0-4588-923D-8941215E0C2B}" type="slidenum">
              <a:rPr lang="en-US" smtClean="0"/>
              <a:t>12</a:t>
            </a:fld>
            <a:endParaRPr lang="en-US"/>
          </a:p>
        </p:txBody>
      </p:sp>
    </p:spTree>
    <p:extLst>
      <p:ext uri="{BB962C8B-B14F-4D97-AF65-F5344CB8AC3E}">
        <p14:creationId xmlns:p14="http://schemas.microsoft.com/office/powerpoint/2010/main" val="327593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latinLnBrk="0" hangingPunct="1">
              <a:lnSpc>
                <a:spcPct val="100000"/>
              </a:lnSpc>
              <a:spcBef>
                <a:spcPts val="0"/>
              </a:spcBef>
              <a:spcAft>
                <a:spcPts val="0"/>
              </a:spcAft>
              <a:buClrTx/>
              <a:buSzTx/>
              <a:buFontTx/>
              <a:buNone/>
              <a:tabLst/>
              <a:defRPr/>
            </a:pPr>
            <a:r>
              <a:rPr lang="en-US" sz="1200" b="0" dirty="0"/>
              <a:t>Modules 5 and 6 are condensed versions of two core MBA topics, business strategy and financial performance. </a:t>
            </a:r>
          </a:p>
          <a:p>
            <a:pPr marL="0" marR="0" lvl="0" indent="0" algn="l" defTabSz="914400" rtl="0" eaLnBrk="1"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latinLnBrk="0" hangingPunct="1">
              <a:lnSpc>
                <a:spcPct val="100000"/>
              </a:lnSpc>
              <a:spcBef>
                <a:spcPts val="0"/>
              </a:spcBef>
              <a:spcAft>
                <a:spcPts val="0"/>
              </a:spcAft>
              <a:buClrTx/>
              <a:buSzTx/>
              <a:buFontTx/>
              <a:buNone/>
              <a:tabLst/>
              <a:defRPr/>
            </a:pPr>
            <a:r>
              <a:rPr lang="en-US" sz="1200" b="0" dirty="0"/>
              <a:t>In module 5, you will learn the secrets of industry profitability and business strategy. Each business need to have a clearly-defined strategy to grow and thrive in a competitive environment. All the other business decisions must be consistent with the strategy. </a:t>
            </a:r>
          </a:p>
          <a:p>
            <a:pPr marL="0" marR="0" lvl="0" indent="0" algn="l" defTabSz="914400" rtl="0" eaLnBrk="1"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latinLnBrk="0" hangingPunct="1">
              <a:lnSpc>
                <a:spcPct val="100000"/>
              </a:lnSpc>
              <a:spcBef>
                <a:spcPts val="0"/>
              </a:spcBef>
              <a:spcAft>
                <a:spcPts val="0"/>
              </a:spcAft>
              <a:buClrTx/>
              <a:buSzTx/>
              <a:buFontTx/>
              <a:buNone/>
              <a:tabLst/>
              <a:defRPr/>
            </a:pPr>
            <a:r>
              <a:rPr lang="en-US" sz="1200" b="0" dirty="0"/>
              <a:t>From module 6, we you learn how to translate the strategy into business goals which your decisions will help to achieve. </a:t>
            </a:r>
            <a:endParaRPr lang="en-US" dirty="0"/>
          </a:p>
        </p:txBody>
      </p:sp>
      <p:sp>
        <p:nvSpPr>
          <p:cNvPr id="4" name="Slide Number Placeholder 3"/>
          <p:cNvSpPr>
            <a:spLocks noGrp="1"/>
          </p:cNvSpPr>
          <p:nvPr>
            <p:ph type="sldNum" sz="quarter" idx="5"/>
          </p:nvPr>
        </p:nvSpPr>
        <p:spPr/>
        <p:txBody>
          <a:bodyPr/>
          <a:lstStyle/>
          <a:p>
            <a:fld id="{E51462FC-98D0-4588-923D-8941215E0C2B}" type="slidenum">
              <a:rPr lang="en-US" smtClean="0"/>
              <a:t>13</a:t>
            </a:fld>
            <a:endParaRPr lang="en-US"/>
          </a:p>
        </p:txBody>
      </p:sp>
    </p:spTree>
    <p:extLst>
      <p:ext uri="{BB962C8B-B14F-4D97-AF65-F5344CB8AC3E}">
        <p14:creationId xmlns:p14="http://schemas.microsoft.com/office/powerpoint/2010/main" val="59549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2130425"/>
            <a:ext cx="7772400" cy="1470025"/>
          </a:xfrm>
        </p:spPr>
        <p:txBody>
          <a:bodyPr>
            <a:normAutofit/>
          </a:bodyPr>
          <a:lstStyle>
            <a:lvl1pPr>
              <a:defRPr sz="6000" b="0" i="0">
                <a:solidFill>
                  <a:schemeClr val="bg1"/>
                </a:solidFill>
                <a:latin typeface="Tungsten Medium" charset="0"/>
                <a:ea typeface="Tungsten Medium" charset="0"/>
                <a:cs typeface="Tungsten Medium"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954157"/>
          </a:xfrm>
        </p:spPr>
        <p:txBody>
          <a:bodyPr/>
          <a:lstStyle>
            <a:lvl1pPr marL="0" indent="0" algn="ctr">
              <a:buNone/>
              <a:defRPr i="1">
                <a:solidFill>
                  <a:schemeClr val="bg1"/>
                </a:solidFill>
                <a:latin typeface="Georgia" charset="0"/>
                <a:ea typeface="Georgia" charset="0"/>
                <a:cs typeface="Georgia"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8672867-4B84-3044-819A-BDD5809F0F3B}" type="datetimeFigureOut">
              <a:rPr lang="en-US" smtClean="0"/>
              <a:pPr/>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A5241-12CB-C64D-AE38-6540AC6C648E}" type="slidenum">
              <a:rPr lang="en-US" smtClean="0"/>
              <a:pPr/>
              <a:t>‹#›</a:t>
            </a:fld>
            <a:endParaRPr lang="en-US"/>
          </a:p>
        </p:txBody>
      </p:sp>
    </p:spTree>
    <p:extLst>
      <p:ext uri="{BB962C8B-B14F-4D97-AF65-F5344CB8AC3E}">
        <p14:creationId xmlns:p14="http://schemas.microsoft.com/office/powerpoint/2010/main" val="3106127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672867-4B84-3044-819A-BDD5809F0F3B}" type="datetimeFigureOut">
              <a:rPr lang="en-US" smtClean="0"/>
              <a:pPr/>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A5241-12CB-C64D-AE38-6540AC6C648E}" type="slidenum">
              <a:rPr lang="en-US" smtClean="0"/>
              <a:pPr/>
              <a:t>‹#›</a:t>
            </a:fld>
            <a:endParaRPr lang="en-US"/>
          </a:p>
        </p:txBody>
      </p:sp>
    </p:spTree>
    <p:extLst>
      <p:ext uri="{BB962C8B-B14F-4D97-AF65-F5344CB8AC3E}">
        <p14:creationId xmlns:p14="http://schemas.microsoft.com/office/powerpoint/2010/main" val="296635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i="1">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8672867-4B84-3044-819A-BDD5809F0F3B}" type="datetimeFigureOut">
              <a:rPr lang="en-US" smtClean="0"/>
              <a:pPr/>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A5241-12CB-C64D-AE38-6540AC6C648E}" type="slidenum">
              <a:rPr lang="en-US" smtClean="0"/>
              <a:pPr/>
              <a:t>‹#›</a:t>
            </a:fld>
            <a:endParaRPr lang="en-US"/>
          </a:p>
        </p:txBody>
      </p:sp>
    </p:spTree>
    <p:extLst>
      <p:ext uri="{BB962C8B-B14F-4D97-AF65-F5344CB8AC3E}">
        <p14:creationId xmlns:p14="http://schemas.microsoft.com/office/powerpoint/2010/main" val="2460367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30902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30902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8672867-4B84-3044-819A-BDD5809F0F3B}" type="datetimeFigureOut">
              <a:rPr lang="en-US" smtClean="0"/>
              <a:pPr/>
              <a:t>6/23/21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6A5241-12CB-C64D-AE38-6540AC6C648E}" type="slidenum">
              <a:rPr lang="en-US" smtClean="0"/>
              <a:pPr/>
              <a:t>‹#›</a:t>
            </a:fld>
            <a:endParaRPr lang="en-US"/>
          </a:p>
        </p:txBody>
      </p:sp>
    </p:spTree>
    <p:extLst>
      <p:ext uri="{BB962C8B-B14F-4D97-AF65-F5344CB8AC3E}">
        <p14:creationId xmlns:p14="http://schemas.microsoft.com/office/powerpoint/2010/main" val="4087718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72700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72700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8672867-4B84-3044-819A-BDD5809F0F3B}" type="datetimeFigureOut">
              <a:rPr lang="en-US" smtClean="0"/>
              <a:pPr/>
              <a:t>6/23/21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6A5241-12CB-C64D-AE38-6540AC6C648E}" type="slidenum">
              <a:rPr lang="en-US" smtClean="0"/>
              <a:pPr/>
              <a:t>‹#›</a:t>
            </a:fld>
            <a:endParaRPr lang="en-US"/>
          </a:p>
        </p:txBody>
      </p:sp>
    </p:spTree>
    <p:extLst>
      <p:ext uri="{BB962C8B-B14F-4D97-AF65-F5344CB8AC3E}">
        <p14:creationId xmlns:p14="http://schemas.microsoft.com/office/powerpoint/2010/main" val="2016378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672867-4B84-3044-819A-BDD5809F0F3B}" type="datetimeFigureOut">
              <a:rPr lang="en-US" smtClean="0"/>
              <a:pPr/>
              <a:t>6/23/21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6A5241-12CB-C64D-AE38-6540AC6C648E}" type="slidenum">
              <a:rPr lang="en-US" smtClean="0"/>
              <a:pPr/>
              <a:t>‹#›</a:t>
            </a:fld>
            <a:endParaRPr lang="en-US"/>
          </a:p>
        </p:txBody>
      </p:sp>
    </p:spTree>
    <p:extLst>
      <p:ext uri="{BB962C8B-B14F-4D97-AF65-F5344CB8AC3E}">
        <p14:creationId xmlns:p14="http://schemas.microsoft.com/office/powerpoint/2010/main" val="1790573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672867-4B84-3044-819A-BDD5809F0F3B}" type="datetimeFigureOut">
              <a:rPr lang="en-US" smtClean="0"/>
              <a:pPr/>
              <a:t>6/23/21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6A5241-12CB-C64D-AE38-6540AC6C648E}" type="slidenum">
              <a:rPr lang="en-US" smtClean="0"/>
              <a:pPr/>
              <a:t>‹#›</a:t>
            </a:fld>
            <a:endParaRPr lang="en-US"/>
          </a:p>
        </p:txBody>
      </p:sp>
    </p:spTree>
    <p:extLst>
      <p:ext uri="{BB962C8B-B14F-4D97-AF65-F5344CB8AC3E}">
        <p14:creationId xmlns:p14="http://schemas.microsoft.com/office/powerpoint/2010/main" val="226406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62883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46678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672867-4B84-3044-819A-BDD5809F0F3B}" type="datetimeFigureOut">
              <a:rPr lang="en-US" smtClean="0"/>
              <a:pPr/>
              <a:t>6/23/21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6A5241-12CB-C64D-AE38-6540AC6C648E}" type="slidenum">
              <a:rPr lang="en-US" smtClean="0"/>
              <a:pPr/>
              <a:t>‹#›</a:t>
            </a:fld>
            <a:endParaRPr lang="en-US"/>
          </a:p>
        </p:txBody>
      </p:sp>
    </p:spTree>
    <p:extLst>
      <p:ext uri="{BB962C8B-B14F-4D97-AF65-F5344CB8AC3E}">
        <p14:creationId xmlns:p14="http://schemas.microsoft.com/office/powerpoint/2010/main" val="1232141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672867-4B84-3044-819A-BDD5809F0F3B}" type="datetimeFigureOut">
              <a:rPr lang="en-US" smtClean="0"/>
              <a:pPr/>
              <a:t>6/23/21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6A5241-12CB-C64D-AE38-6540AC6C648E}" type="slidenum">
              <a:rPr lang="en-US" smtClean="0"/>
              <a:pPr/>
              <a:t>‹#›</a:t>
            </a:fld>
            <a:endParaRPr lang="en-US"/>
          </a:p>
        </p:txBody>
      </p:sp>
    </p:spTree>
    <p:extLst>
      <p:ext uri="{BB962C8B-B14F-4D97-AF65-F5344CB8AC3E}">
        <p14:creationId xmlns:p14="http://schemas.microsoft.com/office/powerpoint/2010/main" val="2073025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3016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569880"/>
            <a:ext cx="2133600" cy="225002"/>
          </a:xfrm>
          <a:prstGeom prst="rect">
            <a:avLst/>
          </a:prstGeom>
        </p:spPr>
        <p:txBody>
          <a:bodyPr vert="horz" lIns="91440" tIns="45720" rIns="91440" bIns="45720" rtlCol="0" anchor="ctr"/>
          <a:lstStyle>
            <a:lvl1pPr algn="l">
              <a:defRPr sz="1200">
                <a:solidFill>
                  <a:schemeClr val="tx1">
                    <a:tint val="75000"/>
                  </a:schemeClr>
                </a:solidFill>
              </a:defRPr>
            </a:lvl1pPr>
          </a:lstStyle>
          <a:p>
            <a:fld id="{B8672867-4B84-3044-819A-BDD5809F0F3B}" type="datetimeFigureOut">
              <a:rPr lang="en-US" smtClean="0"/>
              <a:pPr/>
              <a:t>6/23/21</a:t>
            </a:fld>
            <a:endParaRPr lang="en-US"/>
          </a:p>
        </p:txBody>
      </p:sp>
      <p:sp>
        <p:nvSpPr>
          <p:cNvPr id="5" name="Footer Placeholder 4"/>
          <p:cNvSpPr>
            <a:spLocks noGrp="1"/>
          </p:cNvSpPr>
          <p:nvPr>
            <p:ph type="ftr" sz="quarter" idx="3"/>
          </p:nvPr>
        </p:nvSpPr>
        <p:spPr>
          <a:xfrm>
            <a:off x="3124200" y="6569880"/>
            <a:ext cx="2895600" cy="22500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569880"/>
            <a:ext cx="2133600" cy="225002"/>
          </a:xfrm>
          <a:prstGeom prst="rect">
            <a:avLst/>
          </a:prstGeom>
        </p:spPr>
        <p:txBody>
          <a:bodyPr vert="horz" lIns="91440" tIns="45720" rIns="91440" bIns="45720" rtlCol="0" anchor="ctr"/>
          <a:lstStyle>
            <a:lvl1pPr algn="r">
              <a:defRPr sz="1200">
                <a:solidFill>
                  <a:schemeClr val="tx1">
                    <a:tint val="75000"/>
                  </a:schemeClr>
                </a:solidFill>
              </a:defRPr>
            </a:lvl1pPr>
          </a:lstStyle>
          <a:p>
            <a:fld id="{F06A5241-12CB-C64D-AE38-6540AC6C648E}" type="slidenum">
              <a:rPr lang="en-US" smtClean="0"/>
              <a:pPr/>
              <a:t>‹#›</a:t>
            </a:fld>
            <a:endParaRPr lang="en-US"/>
          </a:p>
        </p:txBody>
      </p:sp>
    </p:spTree>
    <p:extLst>
      <p:ext uri="{BB962C8B-B14F-4D97-AF65-F5344CB8AC3E}">
        <p14:creationId xmlns:p14="http://schemas.microsoft.com/office/powerpoint/2010/main" val="85595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5000" b="0" i="0" kern="1200" spc="100" baseline="0">
          <a:solidFill>
            <a:schemeClr val="tx1"/>
          </a:solidFill>
          <a:latin typeface="Tungsten Medium" charset="0"/>
          <a:ea typeface="Tungsten Medium" charset="0"/>
          <a:cs typeface="Tungsten Medium"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eorgia" charset="0"/>
          <a:ea typeface="Georgia" charset="0"/>
          <a:cs typeface="Georgia" charset="0"/>
        </a:defRPr>
      </a:lvl1pPr>
      <a:lvl2pPr marL="742950" indent="-285750" algn="l" defTabSz="457200" rtl="0" eaLnBrk="1" latinLnBrk="0" hangingPunct="1">
        <a:spcBef>
          <a:spcPct val="20000"/>
        </a:spcBef>
        <a:buFont typeface="Arial"/>
        <a:buChar char="–"/>
        <a:defRPr sz="2800" kern="1200">
          <a:solidFill>
            <a:schemeClr val="tx1"/>
          </a:solidFill>
          <a:latin typeface="Georgia" charset="0"/>
          <a:ea typeface="Georgia" charset="0"/>
          <a:cs typeface="Georgia" charset="0"/>
        </a:defRPr>
      </a:lvl2pPr>
      <a:lvl3pPr marL="1143000" indent="-228600" algn="l" defTabSz="457200" rtl="0" eaLnBrk="1" latinLnBrk="0" hangingPunct="1">
        <a:spcBef>
          <a:spcPct val="20000"/>
        </a:spcBef>
        <a:buFont typeface="Arial"/>
        <a:buChar char="•"/>
        <a:defRPr sz="2400" kern="1200">
          <a:solidFill>
            <a:schemeClr val="tx1"/>
          </a:solidFill>
          <a:latin typeface="Georgia" charset="0"/>
          <a:ea typeface="Georgia" charset="0"/>
          <a:cs typeface="Georgia" charset="0"/>
        </a:defRPr>
      </a:lvl3pPr>
      <a:lvl4pPr marL="1600200" indent="-228600" algn="l" defTabSz="457200" rtl="0" eaLnBrk="1" latinLnBrk="0" hangingPunct="1">
        <a:spcBef>
          <a:spcPct val="20000"/>
        </a:spcBef>
        <a:buFont typeface="Arial"/>
        <a:buChar char="–"/>
        <a:defRPr sz="2000" kern="1200">
          <a:solidFill>
            <a:schemeClr val="tx1"/>
          </a:solidFill>
          <a:latin typeface="Georgia" charset="0"/>
          <a:ea typeface="Georgia" charset="0"/>
          <a:cs typeface="Georgia" charset="0"/>
        </a:defRPr>
      </a:lvl4pPr>
      <a:lvl5pPr marL="2057400" indent="-228600" algn="l" defTabSz="457200" rtl="0" eaLnBrk="1" latinLnBrk="0" hangingPunct="1">
        <a:spcBef>
          <a:spcPct val="20000"/>
        </a:spcBef>
        <a:buFont typeface="Arial"/>
        <a:buChar char="»"/>
        <a:defRPr sz="2000" kern="1200">
          <a:solidFill>
            <a:schemeClr val="tx1"/>
          </a:solidFill>
          <a:latin typeface="Georgia" charset="0"/>
          <a:ea typeface="Georgia" charset="0"/>
          <a:cs typeface="Georgia"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798" y="693444"/>
            <a:ext cx="7772400" cy="1470025"/>
          </a:xfrm>
        </p:spPr>
        <p:txBody>
          <a:bodyPr/>
          <a:lstStyle/>
          <a:p>
            <a:r>
              <a:rPr lang="en-US" dirty="0"/>
              <a:t>Class 2022 Orientation</a:t>
            </a:r>
          </a:p>
        </p:txBody>
      </p:sp>
      <p:pic>
        <p:nvPicPr>
          <p:cNvPr id="5" name="Picture 4">
            <a:extLst>
              <a:ext uri="{FF2B5EF4-FFF2-40B4-BE49-F238E27FC236}">
                <a16:creationId xmlns:a16="http://schemas.microsoft.com/office/drawing/2014/main" id="{061C7DB8-462A-46B4-BB9A-F52530DF9B42}"/>
              </a:ext>
            </a:extLst>
          </p:cNvPr>
          <p:cNvPicPr>
            <a:picLocks noChangeAspect="1"/>
          </p:cNvPicPr>
          <p:nvPr/>
        </p:nvPicPr>
        <p:blipFill>
          <a:blip r:embed="rId4"/>
          <a:stretch>
            <a:fillRect/>
          </a:stretch>
        </p:blipFill>
        <p:spPr>
          <a:xfrm>
            <a:off x="502910" y="2499732"/>
            <a:ext cx="8138177" cy="1895860"/>
          </a:xfrm>
          <a:prstGeom prst="rect">
            <a:avLst/>
          </a:prstGeom>
        </p:spPr>
      </p:pic>
      <p:pic>
        <p:nvPicPr>
          <p:cNvPr id="6" name="war-hymn">
            <a:hlinkClick r:id="" action="ppaction://media"/>
            <a:extLst>
              <a:ext uri="{FF2B5EF4-FFF2-40B4-BE49-F238E27FC236}">
                <a16:creationId xmlns:a16="http://schemas.microsoft.com/office/drawing/2014/main" id="{3874E0E0-907C-4897-8A0A-CAD85CF088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85798" y="5990384"/>
            <a:ext cx="609600" cy="609600"/>
          </a:xfrm>
          <a:prstGeom prst="rect">
            <a:avLst/>
          </a:prstGeom>
        </p:spPr>
      </p:pic>
    </p:spTree>
    <p:extLst>
      <p:ext uri="{BB962C8B-B14F-4D97-AF65-F5344CB8AC3E}">
        <p14:creationId xmlns:p14="http://schemas.microsoft.com/office/powerpoint/2010/main" val="115465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30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showWhenStopped="0">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76214" y="2020706"/>
            <a:ext cx="3810480" cy="3810480"/>
          </a:xfrm>
          <a:prstGeom prst="rect">
            <a:avLst/>
          </a:prstGeom>
        </p:spPr>
      </p:pic>
      <p:sp>
        <p:nvSpPr>
          <p:cNvPr id="2" name="Title 1"/>
          <p:cNvSpPr>
            <a:spLocks noGrp="1"/>
          </p:cNvSpPr>
          <p:nvPr>
            <p:ph type="title"/>
          </p:nvPr>
        </p:nvSpPr>
        <p:spPr>
          <a:xfrm>
            <a:off x="285926" y="373482"/>
            <a:ext cx="9144000" cy="676234"/>
          </a:xfrm>
          <a:prstGeom prst="rect">
            <a:avLst/>
          </a:prstGeom>
        </p:spPr>
        <p:txBody>
          <a:bodyPr numCol="1">
            <a:noAutofit/>
          </a:bodyPr>
          <a:lstStyle/>
          <a:p>
            <a:r>
              <a:rPr lang="en-US" sz="3200" b="1" dirty="0">
                <a:latin typeface="Trebuchet MS" panose="020B0703020202090204" pitchFamily="34" charset="0"/>
              </a:rPr>
              <a:t>Systematic approach to decision-making </a:t>
            </a:r>
          </a:p>
        </p:txBody>
      </p:sp>
      <p:graphicFrame>
        <p:nvGraphicFramePr>
          <p:cNvPr id="30" name="Diagram 29"/>
          <p:cNvGraphicFramePr/>
          <p:nvPr>
            <p:extLst>
              <p:ext uri="{D42A27DB-BD31-4B8C-83A1-F6EECF244321}">
                <p14:modId xmlns:p14="http://schemas.microsoft.com/office/powerpoint/2010/main" val="1611088419"/>
              </p:ext>
            </p:extLst>
          </p:nvPr>
        </p:nvGraphicFramePr>
        <p:xfrm>
          <a:off x="-1346200" y="1976191"/>
          <a:ext cx="6997700" cy="35301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ight Brace 2"/>
          <p:cNvSpPr/>
          <p:nvPr/>
        </p:nvSpPr>
        <p:spPr>
          <a:xfrm>
            <a:off x="4998146" y="3501788"/>
            <a:ext cx="387804" cy="894473"/>
          </a:xfrm>
          <a:prstGeom prst="rightBrace">
            <a:avLst/>
          </a:prstGeom>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US" sz="1600" dirty="0">
              <a:latin typeface="Trebuchet MS" panose="020B0703020202090204" pitchFamily="34" charset="0"/>
              <a:cs typeface="Calibri" panose="020F0502020204030204" pitchFamily="34" charset="0"/>
            </a:endParaRPr>
          </a:p>
        </p:txBody>
      </p:sp>
      <p:sp>
        <p:nvSpPr>
          <p:cNvPr id="6" name="TextBox 5"/>
          <p:cNvSpPr txBox="1"/>
          <p:nvPr/>
        </p:nvSpPr>
        <p:spPr>
          <a:xfrm>
            <a:off x="5425770" y="3787334"/>
            <a:ext cx="3565400" cy="369332"/>
          </a:xfrm>
          <a:prstGeom prst="rect">
            <a:avLst/>
          </a:prstGeom>
          <a:noFill/>
        </p:spPr>
        <p:txBody>
          <a:bodyPr wrap="none" numCol="1" rtlCol="0">
            <a:spAutoFit/>
          </a:bodyPr>
          <a:lstStyle/>
          <a:p>
            <a:r>
              <a:rPr lang="en-US" dirty="0">
                <a:latin typeface="Trebuchet MS" panose="020B0703020202090204" pitchFamily="34" charset="0"/>
                <a:cs typeface="Calibri" panose="020F0502020204030204" pitchFamily="34" charset="0"/>
              </a:rPr>
              <a:t>Able to make informed decisions</a:t>
            </a:r>
          </a:p>
        </p:txBody>
      </p:sp>
      <p:sp>
        <p:nvSpPr>
          <p:cNvPr id="8" name="Right Brace 7"/>
          <p:cNvSpPr/>
          <p:nvPr/>
        </p:nvSpPr>
        <p:spPr>
          <a:xfrm>
            <a:off x="4957806" y="4580301"/>
            <a:ext cx="428143" cy="788392"/>
          </a:xfrm>
          <a:prstGeom prst="rightBrace">
            <a:avLst/>
          </a:prstGeom>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US" sz="1600" dirty="0">
              <a:latin typeface="Trebuchet MS" panose="020B0703020202090204" pitchFamily="34" charset="0"/>
              <a:cs typeface="Calibri" panose="020F0502020204030204" pitchFamily="34" charset="0"/>
            </a:endParaRPr>
          </a:p>
        </p:txBody>
      </p:sp>
      <p:sp>
        <p:nvSpPr>
          <p:cNvPr id="9" name="TextBox 8"/>
          <p:cNvSpPr txBox="1"/>
          <p:nvPr/>
        </p:nvSpPr>
        <p:spPr>
          <a:xfrm>
            <a:off x="5425770" y="4759507"/>
            <a:ext cx="2775119" cy="369332"/>
          </a:xfrm>
          <a:prstGeom prst="rect">
            <a:avLst/>
          </a:prstGeom>
          <a:noFill/>
        </p:spPr>
        <p:txBody>
          <a:bodyPr wrap="none" numCol="1" rtlCol="0">
            <a:spAutoFit/>
          </a:bodyPr>
          <a:lstStyle/>
          <a:p>
            <a:r>
              <a:rPr lang="en-US" dirty="0">
                <a:latin typeface="Trebuchet MS" panose="020B0703020202090204" pitchFamily="34" charset="0"/>
                <a:cs typeface="Calibri" panose="020F0502020204030204" pitchFamily="34" charset="0"/>
              </a:rPr>
              <a:t>Be decisive and unbiased</a:t>
            </a:r>
          </a:p>
        </p:txBody>
      </p:sp>
      <p:sp>
        <p:nvSpPr>
          <p:cNvPr id="7" name="Rectangle 6"/>
          <p:cNvSpPr/>
          <p:nvPr/>
        </p:nvSpPr>
        <p:spPr>
          <a:xfrm>
            <a:off x="5425770" y="2685845"/>
            <a:ext cx="2941831" cy="369332"/>
          </a:xfrm>
          <a:prstGeom prst="rect">
            <a:avLst/>
          </a:prstGeom>
        </p:spPr>
        <p:txBody>
          <a:bodyPr wrap="none" numCol="1">
            <a:spAutoFit/>
          </a:bodyPr>
          <a:lstStyle/>
          <a:p>
            <a:r>
              <a:rPr lang="en-US" dirty="0">
                <a:latin typeface="Trebuchet MS" panose="020B0703020202090204" pitchFamily="34" charset="0"/>
                <a:cs typeface="Calibri" panose="020F0502020204030204" pitchFamily="34" charset="0"/>
              </a:rPr>
              <a:t>Think as a visionary leader</a:t>
            </a:r>
          </a:p>
        </p:txBody>
      </p:sp>
      <p:sp>
        <p:nvSpPr>
          <p:cNvPr id="11" name="Right Brace 10"/>
          <p:cNvSpPr/>
          <p:nvPr/>
        </p:nvSpPr>
        <p:spPr>
          <a:xfrm>
            <a:off x="5002711" y="2423275"/>
            <a:ext cx="334736" cy="894473"/>
          </a:xfrm>
          <a:prstGeom prst="rightBrace">
            <a:avLst/>
          </a:prstGeom>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US" sz="1600" dirty="0">
              <a:latin typeface="Trebuchet MS" panose="020B070302020209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658BCE6-5A99-48BB-A610-F88D83231BC7}"/>
              </a:ext>
            </a:extLst>
          </p:cNvPr>
          <p:cNvSpPr txBox="1"/>
          <p:nvPr/>
        </p:nvSpPr>
        <p:spPr>
          <a:xfrm>
            <a:off x="914400" y="1468066"/>
            <a:ext cx="3700372" cy="369332"/>
          </a:xfrm>
          <a:prstGeom prst="rect">
            <a:avLst/>
          </a:prstGeom>
          <a:noFill/>
        </p:spPr>
        <p:txBody>
          <a:bodyPr wrap="none" rtlCol="0">
            <a:spAutoFit/>
          </a:bodyPr>
          <a:lstStyle/>
          <a:p>
            <a:r>
              <a:rPr lang="en-US" b="1" dirty="0">
                <a:latin typeface="Trebuchet MS" panose="020B0703020202090204" pitchFamily="34" charset="0"/>
                <a:cs typeface="Calibri" panose="020F0502020204030204" pitchFamily="34" charset="0"/>
              </a:rPr>
              <a:t>From this course, You will learn:</a:t>
            </a:r>
          </a:p>
        </p:txBody>
      </p:sp>
      <p:sp>
        <p:nvSpPr>
          <p:cNvPr id="12" name="TextBox 11">
            <a:extLst>
              <a:ext uri="{FF2B5EF4-FFF2-40B4-BE49-F238E27FC236}">
                <a16:creationId xmlns:a16="http://schemas.microsoft.com/office/drawing/2014/main" id="{42E69FE0-9FCC-456E-AAAB-6444ECBBDA39}"/>
              </a:ext>
            </a:extLst>
          </p:cNvPr>
          <p:cNvSpPr txBox="1"/>
          <p:nvPr/>
        </p:nvSpPr>
        <p:spPr>
          <a:xfrm>
            <a:off x="5385949" y="1483214"/>
            <a:ext cx="2515112" cy="369332"/>
          </a:xfrm>
          <a:prstGeom prst="rect">
            <a:avLst/>
          </a:prstGeom>
          <a:noFill/>
        </p:spPr>
        <p:txBody>
          <a:bodyPr wrap="none" rtlCol="0">
            <a:spAutoFit/>
          </a:bodyPr>
          <a:lstStyle/>
          <a:p>
            <a:r>
              <a:rPr lang="en-US" b="1" dirty="0">
                <a:latin typeface="Trebuchet MS" panose="020B0703020202090204" pitchFamily="34" charset="0"/>
                <a:cs typeface="Calibri" panose="020F0502020204030204" pitchFamily="34" charset="0"/>
              </a:rPr>
              <a:t>You are expected to: </a:t>
            </a:r>
          </a:p>
        </p:txBody>
      </p:sp>
    </p:spTree>
    <p:extLst>
      <p:ext uri="{BB962C8B-B14F-4D97-AF65-F5344CB8AC3E}">
        <p14:creationId xmlns:p14="http://schemas.microsoft.com/office/powerpoint/2010/main" val="1359049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D06384-334D-458E-AEB9-3332975CDBA4}"/>
              </a:ext>
            </a:extLst>
          </p:cNvPr>
          <p:cNvSpPr/>
          <p:nvPr/>
        </p:nvSpPr>
        <p:spPr>
          <a:xfrm>
            <a:off x="6149612" y="1413165"/>
            <a:ext cx="2741543" cy="42672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481BE-1E7E-C64C-8404-71D659FA2F56}"/>
              </a:ext>
            </a:extLst>
          </p:cNvPr>
          <p:cNvSpPr>
            <a:spLocks noGrp="1"/>
          </p:cNvSpPr>
          <p:nvPr>
            <p:ph type="title"/>
          </p:nvPr>
        </p:nvSpPr>
        <p:spPr>
          <a:xfrm>
            <a:off x="533400" y="432384"/>
            <a:ext cx="9144000" cy="676234"/>
          </a:xfrm>
          <a:prstGeom prst="rect">
            <a:avLst/>
          </a:prstGeom>
        </p:spPr>
        <p:txBody>
          <a:bodyPr>
            <a:noAutofit/>
          </a:bodyPr>
          <a:lstStyle/>
          <a:p>
            <a:r>
              <a:rPr lang="en-US" sz="3600" b="1" dirty="0">
                <a:latin typeface="Trebuchet MS" panose="020B0703020202090204" pitchFamily="34" charset="0"/>
                <a:ea typeface="DengXian Light" panose="020B0503020204020204" pitchFamily="2" charset="-122"/>
              </a:rPr>
              <a:t>Intuitive judgment</a:t>
            </a:r>
            <a:endParaRPr lang="en-US" sz="3600" b="1" dirty="0">
              <a:latin typeface="Trebuchet MS" panose="020B0703020202090204" pitchFamily="34" charset="0"/>
            </a:endParaRPr>
          </a:p>
        </p:txBody>
      </p:sp>
      <p:sp>
        <p:nvSpPr>
          <p:cNvPr id="9" name="TextBox 8">
            <a:extLst>
              <a:ext uri="{FF2B5EF4-FFF2-40B4-BE49-F238E27FC236}">
                <a16:creationId xmlns:a16="http://schemas.microsoft.com/office/drawing/2014/main" id="{EEDBBEA4-EB50-9E47-A8E2-DC482590E524}"/>
              </a:ext>
            </a:extLst>
          </p:cNvPr>
          <p:cNvSpPr txBox="1"/>
          <p:nvPr/>
        </p:nvSpPr>
        <p:spPr>
          <a:xfrm>
            <a:off x="6207779" y="1617085"/>
            <a:ext cx="2751860" cy="2769989"/>
          </a:xfrm>
          <a:prstGeom prst="rect">
            <a:avLst/>
          </a:prstGeom>
          <a:noFill/>
        </p:spPr>
        <p:txBody>
          <a:bodyPr wrap="square" rtlCol="0">
            <a:spAutoFit/>
          </a:bodyPr>
          <a:lstStyle/>
          <a:p>
            <a:pPr>
              <a:spcAft>
                <a:spcPts val="1200"/>
              </a:spcAft>
            </a:pPr>
            <a:r>
              <a:rPr lang="en-US" dirty="0">
                <a:latin typeface="Trebuchet MS" panose="020B0703020202090204" pitchFamily="34" charset="0"/>
                <a:cs typeface="Calibri" panose="020F0502020204030204" pitchFamily="34" charset="0"/>
              </a:rPr>
              <a:t>You will learn: </a:t>
            </a:r>
          </a:p>
          <a:p>
            <a:pPr marL="257175" indent="-257175">
              <a:spcAft>
                <a:spcPts val="1200"/>
              </a:spcAft>
              <a:buFont typeface="+mj-lt"/>
              <a:buAutoNum type="arabicPeriod"/>
            </a:pPr>
            <a:r>
              <a:rPr lang="en-US" dirty="0">
                <a:latin typeface="Trebuchet MS" panose="020B0703020202090204" pitchFamily="34" charset="0"/>
                <a:cs typeface="Calibri" panose="020F0502020204030204" pitchFamily="34" charset="0"/>
              </a:rPr>
              <a:t>How to manage intuitive judgment biases</a:t>
            </a:r>
          </a:p>
          <a:p>
            <a:pPr marL="257175" indent="-257175">
              <a:spcAft>
                <a:spcPts val="1200"/>
              </a:spcAft>
              <a:buFont typeface="+mj-lt"/>
              <a:buAutoNum type="arabicPeriod"/>
            </a:pPr>
            <a:r>
              <a:rPr lang="en-US" dirty="0">
                <a:latin typeface="Trebuchet MS" panose="020B0703020202090204" pitchFamily="34" charset="0"/>
                <a:cs typeface="Calibri" panose="020F0502020204030204" pitchFamily="34" charset="0"/>
              </a:rPr>
              <a:t>How to apply structure and process to negotiation</a:t>
            </a:r>
          </a:p>
          <a:p>
            <a:pPr>
              <a:spcAft>
                <a:spcPts val="600"/>
              </a:spcAft>
            </a:pPr>
            <a:endParaRPr lang="en-US" dirty="0">
              <a:latin typeface="Trebuchet MS" panose="020B070302020209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10A70A76-D031-42A6-B975-733CF3EDE6B8}"/>
              </a:ext>
            </a:extLst>
          </p:cNvPr>
          <p:cNvPicPr>
            <a:picLocks noChangeAspect="1"/>
          </p:cNvPicPr>
          <p:nvPr/>
        </p:nvPicPr>
        <p:blipFill>
          <a:blip r:embed="rId3"/>
          <a:stretch>
            <a:fillRect/>
          </a:stretch>
        </p:blipFill>
        <p:spPr>
          <a:xfrm>
            <a:off x="6646871" y="4009914"/>
            <a:ext cx="1873676" cy="1487044"/>
          </a:xfrm>
          <a:prstGeom prst="rect">
            <a:avLst/>
          </a:prstGeom>
        </p:spPr>
      </p:pic>
      <p:sp>
        <p:nvSpPr>
          <p:cNvPr id="4" name="Rectangle 3">
            <a:extLst>
              <a:ext uri="{FF2B5EF4-FFF2-40B4-BE49-F238E27FC236}">
                <a16:creationId xmlns:a16="http://schemas.microsoft.com/office/drawing/2014/main" id="{81656087-89C1-4B40-B45A-11CD43E71C59}"/>
              </a:ext>
            </a:extLst>
          </p:cNvPr>
          <p:cNvSpPr/>
          <p:nvPr/>
        </p:nvSpPr>
        <p:spPr>
          <a:xfrm>
            <a:off x="533400" y="1610770"/>
            <a:ext cx="6305550" cy="4196405"/>
          </a:xfrm>
          <a:prstGeom prst="rect">
            <a:avLst/>
          </a:prstGeom>
        </p:spPr>
        <p:txBody>
          <a:bodyPr wrap="square">
            <a:spAutoFit/>
          </a:bodyPr>
          <a:lstStyle/>
          <a:p>
            <a:pPr>
              <a:lnSpc>
                <a:spcPct val="150000"/>
              </a:lnSpc>
            </a:pPr>
            <a:r>
              <a:rPr lang="en-US" sz="1800" b="1" dirty="0">
                <a:solidFill>
                  <a:srgbClr val="000000"/>
                </a:solidFill>
                <a:latin typeface="Trebuchet MS" panose="020B0703020202090204" pitchFamily="34" charset="0"/>
                <a:cs typeface="Calibri" panose="020F0502020204030204" pitchFamily="34" charset="0"/>
              </a:rPr>
              <a:t>Module 1 – Introduction to Decision Making</a:t>
            </a:r>
          </a:p>
          <a:p>
            <a:pPr marL="290513" indent="-290513">
              <a:lnSpc>
                <a:spcPct val="150000"/>
              </a:lnSpc>
              <a:buFont typeface="Arial" panose="020B0604020202020204" pitchFamily="34" charset="0"/>
              <a:buChar char="•"/>
            </a:pPr>
            <a:r>
              <a:rPr lang="en-US" sz="1800" dirty="0">
                <a:solidFill>
                  <a:srgbClr val="000000"/>
                </a:solidFill>
                <a:latin typeface="Trebuchet MS" panose="020B0703020202090204" pitchFamily="34" charset="0"/>
                <a:cs typeface="Calibri" panose="020F0502020204030204" pitchFamily="34" charset="0"/>
              </a:rPr>
              <a:t>Leadership and Management Styles</a:t>
            </a:r>
          </a:p>
          <a:p>
            <a:pPr>
              <a:lnSpc>
                <a:spcPct val="150000"/>
              </a:lnSpc>
            </a:pPr>
            <a:r>
              <a:rPr lang="en-US" sz="1800" dirty="0">
                <a:solidFill>
                  <a:srgbClr val="000000"/>
                </a:solidFill>
                <a:latin typeface="Trebuchet MS" panose="020B0703020202090204" pitchFamily="34" charset="0"/>
                <a:cs typeface="Calibri" panose="020F0502020204030204" pitchFamily="34" charset="0"/>
              </a:rPr>
              <a:t> </a:t>
            </a:r>
          </a:p>
          <a:p>
            <a:pPr>
              <a:lnSpc>
                <a:spcPct val="150000"/>
              </a:lnSpc>
            </a:pPr>
            <a:r>
              <a:rPr lang="en-US" sz="1800" b="1" dirty="0">
                <a:solidFill>
                  <a:srgbClr val="000000"/>
                </a:solidFill>
                <a:latin typeface="Trebuchet MS" panose="020B0703020202090204" pitchFamily="34" charset="0"/>
                <a:cs typeface="Calibri" panose="020F0502020204030204" pitchFamily="34" charset="0"/>
              </a:rPr>
              <a:t>Module 2 – Intuitive Judgement in Decision Making</a:t>
            </a:r>
          </a:p>
          <a:p>
            <a:pPr marL="285750" indent="-285750">
              <a:lnSpc>
                <a:spcPct val="150000"/>
              </a:lnSpc>
              <a:buFont typeface="Arial" panose="020B0604020202020204" pitchFamily="34" charset="0"/>
              <a:buChar char="•"/>
            </a:pPr>
            <a:r>
              <a:rPr lang="en-US" sz="1800" dirty="0">
                <a:solidFill>
                  <a:srgbClr val="000000"/>
                </a:solidFill>
                <a:latin typeface="Trebuchet MS" panose="020B0703020202090204" pitchFamily="34" charset="0"/>
                <a:cs typeface="Calibri" panose="020F0502020204030204" pitchFamily="34" charset="0"/>
              </a:rPr>
              <a:t>Status Quo Bias and, Escalation of Commitment</a:t>
            </a:r>
          </a:p>
          <a:p>
            <a:pPr>
              <a:lnSpc>
                <a:spcPct val="150000"/>
              </a:lnSpc>
            </a:pPr>
            <a:endParaRPr lang="en-US" sz="1800" dirty="0">
              <a:solidFill>
                <a:srgbClr val="000000"/>
              </a:solidFill>
              <a:latin typeface="Trebuchet MS" panose="020B0703020202090204" pitchFamily="34" charset="0"/>
              <a:cs typeface="Calibri" panose="020F0502020204030204" pitchFamily="34" charset="0"/>
            </a:endParaRPr>
          </a:p>
          <a:p>
            <a:pPr>
              <a:lnSpc>
                <a:spcPct val="150000"/>
              </a:lnSpc>
            </a:pPr>
            <a:r>
              <a:rPr lang="en-US" sz="1800" b="1" dirty="0">
                <a:solidFill>
                  <a:srgbClr val="000000"/>
                </a:solidFill>
                <a:latin typeface="Trebuchet MS" panose="020B0703020202090204" pitchFamily="34" charset="0"/>
                <a:cs typeface="Calibri" panose="020F0502020204030204" pitchFamily="34" charset="0"/>
              </a:rPr>
              <a:t>Module 3 – Intuitive Judgement in Competitive Environments</a:t>
            </a:r>
          </a:p>
          <a:p>
            <a:pPr marL="285750" indent="-285750">
              <a:lnSpc>
                <a:spcPct val="150000"/>
              </a:lnSpc>
              <a:buFont typeface="Arial" panose="020B0604020202020204" pitchFamily="34" charset="0"/>
              <a:buChar char="•"/>
            </a:pPr>
            <a:r>
              <a:rPr lang="en-US" sz="1800" dirty="0">
                <a:solidFill>
                  <a:srgbClr val="000000"/>
                </a:solidFill>
                <a:latin typeface="Trebuchet MS" panose="020B0703020202090204" pitchFamily="34" charset="0"/>
                <a:cs typeface="Calibri" panose="020F0502020204030204" pitchFamily="34" charset="0"/>
              </a:rPr>
              <a:t>Win-win negotiation</a:t>
            </a:r>
            <a:r>
              <a:rPr lang="en-US" dirty="0">
                <a:solidFill>
                  <a:srgbClr val="000000"/>
                </a:solidFill>
                <a:latin typeface="Trebuchet MS" panose="020B0703020202090204" pitchFamily="34" charset="0"/>
                <a:cs typeface="Calibri" panose="020F0502020204030204" pitchFamily="34" charset="0"/>
              </a:rPr>
              <a:t> and N</a:t>
            </a:r>
            <a:r>
              <a:rPr lang="en-US" sz="1800" dirty="0">
                <a:solidFill>
                  <a:srgbClr val="000000"/>
                </a:solidFill>
                <a:latin typeface="Trebuchet MS" panose="020B0703020202090204" pitchFamily="34" charset="0"/>
                <a:cs typeface="Calibri" panose="020F0502020204030204" pitchFamily="34" charset="0"/>
              </a:rPr>
              <a:t>egotiation Biases</a:t>
            </a:r>
            <a:br>
              <a:rPr lang="en-US" sz="1800" dirty="0">
                <a:latin typeface="Trebuchet MS" panose="020B0703020202090204" pitchFamily="34" charset="0"/>
                <a:cs typeface="Calibri" panose="020F0502020204030204" pitchFamily="34" charset="0"/>
              </a:rPr>
            </a:br>
            <a:endParaRPr lang="en-US" sz="1800" dirty="0">
              <a:latin typeface="Trebuchet MS" panose="020B0703020202090204" pitchFamily="34" charset="0"/>
              <a:cs typeface="Calibri" panose="020F0502020204030204" pitchFamily="34" charset="0"/>
            </a:endParaRPr>
          </a:p>
        </p:txBody>
      </p:sp>
    </p:spTree>
    <p:extLst>
      <p:ext uri="{BB962C8B-B14F-4D97-AF65-F5344CB8AC3E}">
        <p14:creationId xmlns:p14="http://schemas.microsoft.com/office/powerpoint/2010/main" val="3820542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AD2CF-F93C-F342-8AE5-0CAC4396EC93}"/>
              </a:ext>
            </a:extLst>
          </p:cNvPr>
          <p:cNvSpPr>
            <a:spLocks noGrp="1"/>
          </p:cNvSpPr>
          <p:nvPr>
            <p:ph type="title"/>
          </p:nvPr>
        </p:nvSpPr>
        <p:spPr>
          <a:xfrm>
            <a:off x="419100" y="433762"/>
            <a:ext cx="9144000" cy="676234"/>
          </a:xfrm>
          <a:prstGeom prst="rect">
            <a:avLst/>
          </a:prstGeom>
        </p:spPr>
        <p:txBody>
          <a:bodyPr>
            <a:noAutofit/>
          </a:bodyPr>
          <a:lstStyle/>
          <a:p>
            <a:r>
              <a:rPr lang="en-US" sz="3600" b="1" dirty="0">
                <a:latin typeface="Trebuchet MS" panose="020B0703020202090204" pitchFamily="34" charset="0"/>
              </a:rPr>
              <a:t>Decision-making under uncertainty </a:t>
            </a:r>
          </a:p>
        </p:txBody>
      </p:sp>
      <p:sp>
        <p:nvSpPr>
          <p:cNvPr id="11" name="Rectangle 10">
            <a:extLst>
              <a:ext uri="{FF2B5EF4-FFF2-40B4-BE49-F238E27FC236}">
                <a16:creationId xmlns:a16="http://schemas.microsoft.com/office/drawing/2014/main" id="{5A320E3D-15FA-478B-B708-53431E76CC00}"/>
              </a:ext>
            </a:extLst>
          </p:cNvPr>
          <p:cNvSpPr/>
          <p:nvPr/>
        </p:nvSpPr>
        <p:spPr>
          <a:xfrm>
            <a:off x="6206836" y="1704108"/>
            <a:ext cx="2632364" cy="4010891"/>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703020202090204" pitchFamily="34" charset="0"/>
            </a:endParaRPr>
          </a:p>
        </p:txBody>
      </p:sp>
      <p:sp>
        <p:nvSpPr>
          <p:cNvPr id="9" name="Rectangle 8">
            <a:extLst>
              <a:ext uri="{FF2B5EF4-FFF2-40B4-BE49-F238E27FC236}">
                <a16:creationId xmlns:a16="http://schemas.microsoft.com/office/drawing/2014/main" id="{2DC12F78-1A28-9944-AE98-CE3C615FC101}"/>
              </a:ext>
            </a:extLst>
          </p:cNvPr>
          <p:cNvSpPr/>
          <p:nvPr/>
        </p:nvSpPr>
        <p:spPr>
          <a:xfrm>
            <a:off x="6337775" y="1866195"/>
            <a:ext cx="2585808" cy="2062103"/>
          </a:xfrm>
          <a:prstGeom prst="rect">
            <a:avLst/>
          </a:prstGeom>
        </p:spPr>
        <p:txBody>
          <a:bodyPr wrap="square">
            <a:spAutoFit/>
          </a:bodyPr>
          <a:lstStyle/>
          <a:p>
            <a:pPr>
              <a:spcAft>
                <a:spcPts val="1200"/>
              </a:spcAft>
            </a:pPr>
            <a:r>
              <a:rPr lang="en-US" dirty="0">
                <a:latin typeface="Trebuchet MS" panose="020B0703020202090204" pitchFamily="34" charset="0"/>
                <a:cs typeface="Calibri" panose="020F0502020204030204" pitchFamily="34" charset="0"/>
              </a:rPr>
              <a:t>You will learn: </a:t>
            </a:r>
          </a:p>
          <a:p>
            <a:pPr marL="222647" indent="-222647">
              <a:spcAft>
                <a:spcPts val="1200"/>
              </a:spcAft>
              <a:buFont typeface="+mj-lt"/>
              <a:buAutoNum type="arabicPeriod"/>
            </a:pPr>
            <a:r>
              <a:rPr lang="en-US" dirty="0">
                <a:latin typeface="Trebuchet MS" panose="020B0703020202090204" pitchFamily="34" charset="0"/>
                <a:cs typeface="Calibri" panose="020F0502020204030204" pitchFamily="34" charset="0"/>
              </a:rPr>
              <a:t>How to develop decision tree models</a:t>
            </a:r>
          </a:p>
          <a:p>
            <a:pPr marL="222647" indent="-222647">
              <a:spcAft>
                <a:spcPts val="1200"/>
              </a:spcAft>
              <a:buFont typeface="+mj-lt"/>
              <a:buAutoNum type="arabicPeriod"/>
            </a:pPr>
            <a:r>
              <a:rPr lang="en-US" dirty="0">
                <a:latin typeface="Trebuchet MS" panose="020B0703020202090204" pitchFamily="34" charset="0"/>
                <a:cs typeface="Calibri" panose="020F0502020204030204" pitchFamily="34" charset="0"/>
              </a:rPr>
              <a:t>How to incorporate risk tolerance into decision analysis</a:t>
            </a:r>
          </a:p>
        </p:txBody>
      </p:sp>
      <p:pic>
        <p:nvPicPr>
          <p:cNvPr id="14" name="Picture 13">
            <a:extLst>
              <a:ext uri="{FF2B5EF4-FFF2-40B4-BE49-F238E27FC236}">
                <a16:creationId xmlns:a16="http://schemas.microsoft.com/office/drawing/2014/main" id="{FF23FF77-D57B-4934-B2CA-DD86F84E76D8}"/>
              </a:ext>
            </a:extLst>
          </p:cNvPr>
          <p:cNvPicPr>
            <a:picLocks noChangeAspect="1"/>
          </p:cNvPicPr>
          <p:nvPr/>
        </p:nvPicPr>
        <p:blipFill>
          <a:blip r:embed="rId3"/>
          <a:stretch>
            <a:fillRect/>
          </a:stretch>
        </p:blipFill>
        <p:spPr>
          <a:xfrm>
            <a:off x="6630153" y="4235792"/>
            <a:ext cx="1785730" cy="1171714"/>
          </a:xfrm>
          <a:prstGeom prst="rect">
            <a:avLst/>
          </a:prstGeom>
          <a:solidFill>
            <a:srgbClr val="FFFFFF">
              <a:shade val="85000"/>
            </a:srgbClr>
          </a:solidFill>
          <a:ln w="190500" cap="rnd">
            <a:solidFill>
              <a:srgbClr val="FFFFFF"/>
            </a:solidFill>
          </a:ln>
          <a:effectLst>
            <a:outerShdw blurRad="50800" dist="38100" dir="2700000" algn="tl" rotWithShape="0">
              <a:prstClr val="black">
                <a:alpha val="40000"/>
              </a:prst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Rectangle 3">
            <a:extLst>
              <a:ext uri="{FF2B5EF4-FFF2-40B4-BE49-F238E27FC236}">
                <a16:creationId xmlns:a16="http://schemas.microsoft.com/office/drawing/2014/main" id="{54D84D40-5F60-4DB8-BF61-1F85CB6FA25E}"/>
              </a:ext>
            </a:extLst>
          </p:cNvPr>
          <p:cNvSpPr/>
          <p:nvPr/>
        </p:nvSpPr>
        <p:spPr>
          <a:xfrm>
            <a:off x="551095" y="2066957"/>
            <a:ext cx="5867400" cy="2534412"/>
          </a:xfrm>
          <a:prstGeom prst="rect">
            <a:avLst/>
          </a:prstGeom>
        </p:spPr>
        <p:txBody>
          <a:bodyPr wrap="square">
            <a:spAutoFit/>
          </a:bodyPr>
          <a:lstStyle/>
          <a:p>
            <a:pPr>
              <a:lnSpc>
                <a:spcPct val="150000"/>
              </a:lnSpc>
            </a:pPr>
            <a:r>
              <a:rPr lang="en-US" sz="1800" b="1" dirty="0">
                <a:solidFill>
                  <a:srgbClr val="000000"/>
                </a:solidFill>
                <a:latin typeface="Trebuchet MS" panose="020B0703020202090204" pitchFamily="34" charset="0"/>
                <a:cs typeface="Calibri" panose="020F0502020204030204" pitchFamily="34" charset="0"/>
              </a:rPr>
              <a:t>Module 4 – Data Driven Decision Making</a:t>
            </a:r>
          </a:p>
          <a:p>
            <a:pPr marL="285750" indent="-285750">
              <a:lnSpc>
                <a:spcPct val="150000"/>
              </a:lnSpc>
              <a:buFont typeface="Arial" panose="020B0604020202020204" pitchFamily="34" charset="0"/>
              <a:buChar char="•"/>
            </a:pPr>
            <a:r>
              <a:rPr lang="en-US" dirty="0">
                <a:solidFill>
                  <a:srgbClr val="000000"/>
                </a:solidFill>
                <a:latin typeface="Trebuchet MS" panose="020B0703020202090204" pitchFamily="34" charset="0"/>
                <a:cs typeface="Calibri" panose="020F0502020204030204" pitchFamily="34" charset="0"/>
              </a:rPr>
              <a:t>Visualize uncertain </a:t>
            </a:r>
            <a:r>
              <a:rPr lang="en-US" sz="1800" dirty="0">
                <a:solidFill>
                  <a:srgbClr val="000000"/>
                </a:solidFill>
                <a:latin typeface="Trebuchet MS" panose="020B0703020202090204" pitchFamily="34" charset="0"/>
                <a:cs typeface="Calibri" panose="020F0502020204030204" pitchFamily="34" charset="0"/>
              </a:rPr>
              <a:t>scenarios</a:t>
            </a:r>
          </a:p>
          <a:p>
            <a:pPr marL="285750" indent="-285750">
              <a:lnSpc>
                <a:spcPct val="150000"/>
              </a:lnSpc>
              <a:buFont typeface="Arial" panose="020B0604020202020204" pitchFamily="34" charset="0"/>
              <a:buChar char="•"/>
            </a:pPr>
            <a:r>
              <a:rPr lang="en-US" sz="1800" dirty="0">
                <a:solidFill>
                  <a:srgbClr val="000000"/>
                </a:solidFill>
                <a:latin typeface="Trebuchet MS" panose="020B0703020202090204" pitchFamily="34" charset="0"/>
                <a:cs typeface="Calibri" panose="020F0502020204030204" pitchFamily="34" charset="0"/>
              </a:rPr>
              <a:t>Make calculated choice</a:t>
            </a:r>
          </a:p>
          <a:p>
            <a:pPr marL="285750" indent="-285750">
              <a:lnSpc>
                <a:spcPct val="150000"/>
              </a:lnSpc>
              <a:buFont typeface="Arial" panose="020B0604020202020204" pitchFamily="34" charset="0"/>
              <a:buChar char="•"/>
            </a:pPr>
            <a:r>
              <a:rPr lang="en-US" dirty="0">
                <a:solidFill>
                  <a:srgbClr val="000000"/>
                </a:solidFill>
                <a:latin typeface="Trebuchet MS" panose="020B0703020202090204" pitchFamily="34" charset="0"/>
                <a:cs typeface="Calibri" panose="020F0502020204030204" pitchFamily="34" charset="0"/>
              </a:rPr>
              <a:t>Justify risks </a:t>
            </a:r>
            <a:r>
              <a:rPr lang="en-US" sz="1800" dirty="0">
                <a:solidFill>
                  <a:srgbClr val="000000"/>
                </a:solidFill>
                <a:latin typeface="Trebuchet MS" panose="020B0703020202090204" pitchFamily="34" charset="0"/>
                <a:cs typeface="Calibri" panose="020F0502020204030204" pitchFamily="34" charset="0"/>
              </a:rPr>
              <a:t>(conservative vs. gambler)</a:t>
            </a:r>
          </a:p>
          <a:p>
            <a:pPr marL="285750" indent="-285750">
              <a:lnSpc>
                <a:spcPct val="150000"/>
              </a:lnSpc>
              <a:buFont typeface="Arial" panose="020B0604020202020204" pitchFamily="34" charset="0"/>
              <a:buChar char="•"/>
            </a:pPr>
            <a:r>
              <a:rPr lang="en-US" dirty="0">
                <a:solidFill>
                  <a:srgbClr val="000000"/>
                </a:solidFill>
                <a:latin typeface="Trebuchet MS" panose="020B0703020202090204" pitchFamily="34" charset="0"/>
                <a:cs typeface="Calibri" panose="020F0502020204030204" pitchFamily="34" charset="0"/>
              </a:rPr>
              <a:t>Communicate decisions to motivate team</a:t>
            </a:r>
          </a:p>
          <a:p>
            <a:pPr marL="285750" indent="-285750">
              <a:lnSpc>
                <a:spcPct val="150000"/>
              </a:lnSpc>
              <a:buFont typeface="Arial" panose="020B0604020202020204" pitchFamily="34" charset="0"/>
              <a:buChar char="•"/>
            </a:pPr>
            <a:endParaRPr lang="en-US" sz="1800" dirty="0">
              <a:solidFill>
                <a:srgbClr val="000000"/>
              </a:solidFill>
              <a:latin typeface="Trebuchet MS" panose="020B0703020202090204" pitchFamily="34" charset="0"/>
              <a:cs typeface="Calibri" panose="020F0502020204030204" pitchFamily="34" charset="0"/>
            </a:endParaRPr>
          </a:p>
        </p:txBody>
      </p:sp>
    </p:spTree>
    <p:extLst>
      <p:ext uri="{BB962C8B-B14F-4D97-AF65-F5344CB8AC3E}">
        <p14:creationId xmlns:p14="http://schemas.microsoft.com/office/powerpoint/2010/main" val="1610462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AD2CF-F93C-F342-8AE5-0CAC4396EC93}"/>
              </a:ext>
            </a:extLst>
          </p:cNvPr>
          <p:cNvSpPr>
            <a:spLocks noGrp="1"/>
          </p:cNvSpPr>
          <p:nvPr>
            <p:ph type="title"/>
          </p:nvPr>
        </p:nvSpPr>
        <p:spPr>
          <a:xfrm>
            <a:off x="317500" y="423883"/>
            <a:ext cx="9144000" cy="676234"/>
          </a:xfrm>
          <a:prstGeom prst="rect">
            <a:avLst/>
          </a:prstGeom>
        </p:spPr>
        <p:txBody>
          <a:bodyPr>
            <a:noAutofit/>
          </a:bodyPr>
          <a:lstStyle/>
          <a:p>
            <a:r>
              <a:rPr lang="en-US" sz="3600" b="1" dirty="0">
                <a:latin typeface="Trebuchet MS" panose="020B0703020202090204" pitchFamily="34" charset="0"/>
              </a:rPr>
              <a:t>Align decision with business strategy</a:t>
            </a:r>
          </a:p>
        </p:txBody>
      </p:sp>
      <p:sp>
        <p:nvSpPr>
          <p:cNvPr id="11" name="Rectangle 10">
            <a:extLst>
              <a:ext uri="{FF2B5EF4-FFF2-40B4-BE49-F238E27FC236}">
                <a16:creationId xmlns:a16="http://schemas.microsoft.com/office/drawing/2014/main" id="{5A320E3D-15FA-478B-B708-53431E76CC00}"/>
              </a:ext>
            </a:extLst>
          </p:cNvPr>
          <p:cNvSpPr/>
          <p:nvPr/>
        </p:nvSpPr>
        <p:spPr>
          <a:xfrm>
            <a:off x="6179127" y="1676399"/>
            <a:ext cx="2725289" cy="412865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703020202090204" pitchFamily="34" charset="0"/>
            </a:endParaRPr>
          </a:p>
        </p:txBody>
      </p:sp>
      <p:sp>
        <p:nvSpPr>
          <p:cNvPr id="7" name="Rectangle 6">
            <a:extLst>
              <a:ext uri="{FF2B5EF4-FFF2-40B4-BE49-F238E27FC236}">
                <a16:creationId xmlns:a16="http://schemas.microsoft.com/office/drawing/2014/main" id="{FE9A8491-73ED-40E6-9671-F9E978E18BB1}"/>
              </a:ext>
            </a:extLst>
          </p:cNvPr>
          <p:cNvSpPr/>
          <p:nvPr/>
        </p:nvSpPr>
        <p:spPr>
          <a:xfrm>
            <a:off x="6305754" y="1801184"/>
            <a:ext cx="2725289" cy="2616101"/>
          </a:xfrm>
          <a:prstGeom prst="rect">
            <a:avLst/>
          </a:prstGeom>
        </p:spPr>
        <p:txBody>
          <a:bodyPr wrap="square">
            <a:spAutoFit/>
          </a:bodyPr>
          <a:lstStyle/>
          <a:p>
            <a:pPr>
              <a:spcAft>
                <a:spcPts val="1200"/>
              </a:spcAft>
            </a:pPr>
            <a:r>
              <a:rPr lang="en-US" dirty="0">
                <a:latin typeface="Trebuchet MS" panose="020B0703020202090204" pitchFamily="34" charset="0"/>
                <a:cs typeface="Calibri" panose="020F0502020204030204" pitchFamily="34" charset="0"/>
              </a:rPr>
              <a:t>You will learn: </a:t>
            </a:r>
          </a:p>
          <a:p>
            <a:pPr marL="222647" indent="-222647">
              <a:spcAft>
                <a:spcPts val="1200"/>
              </a:spcAft>
              <a:buFont typeface="+mj-lt"/>
              <a:buAutoNum type="arabicPeriod"/>
            </a:pPr>
            <a:r>
              <a:rPr lang="en-US" dirty="0">
                <a:latin typeface="Trebuchet MS" panose="020B0703020202090204" pitchFamily="34" charset="0"/>
                <a:cs typeface="Calibri" panose="020F0502020204030204" pitchFamily="34" charset="0"/>
              </a:rPr>
              <a:t>The secrets of  industry profitability and competitive advantages</a:t>
            </a:r>
          </a:p>
          <a:p>
            <a:pPr marL="222647" indent="-222647">
              <a:spcAft>
                <a:spcPts val="1200"/>
              </a:spcAft>
              <a:buFont typeface="+mj-lt"/>
              <a:buAutoNum type="arabicPeriod"/>
            </a:pPr>
            <a:r>
              <a:rPr lang="en-US" dirty="0">
                <a:latin typeface="Trebuchet MS" panose="020B0703020202090204" pitchFamily="34" charset="0"/>
                <a:cs typeface="Calibri" panose="020F0502020204030204" pitchFamily="34" charset="0"/>
              </a:rPr>
              <a:t>How to set strategic objectives and performance criteria</a:t>
            </a:r>
          </a:p>
        </p:txBody>
      </p:sp>
      <p:sp>
        <p:nvSpPr>
          <p:cNvPr id="3" name="Rectangle 2">
            <a:extLst>
              <a:ext uri="{FF2B5EF4-FFF2-40B4-BE49-F238E27FC236}">
                <a16:creationId xmlns:a16="http://schemas.microsoft.com/office/drawing/2014/main" id="{D8E96E65-E5CA-466B-AF20-192F1B137B8E}"/>
              </a:ext>
            </a:extLst>
          </p:cNvPr>
          <p:cNvSpPr/>
          <p:nvPr/>
        </p:nvSpPr>
        <p:spPr>
          <a:xfrm>
            <a:off x="413700" y="1909821"/>
            <a:ext cx="5638800" cy="2949910"/>
          </a:xfrm>
          <a:prstGeom prst="rect">
            <a:avLst/>
          </a:prstGeom>
        </p:spPr>
        <p:txBody>
          <a:bodyPr wrap="square">
            <a:spAutoFit/>
          </a:bodyPr>
          <a:lstStyle/>
          <a:p>
            <a:pPr>
              <a:lnSpc>
                <a:spcPct val="150000"/>
              </a:lnSpc>
            </a:pPr>
            <a:r>
              <a:rPr lang="en-US" dirty="0">
                <a:solidFill>
                  <a:srgbClr val="000000"/>
                </a:solidFill>
                <a:latin typeface="Trebuchet MS" panose="020B0703020202090204" pitchFamily="34" charset="0"/>
                <a:cs typeface="Calibri" panose="020F0502020204030204" pitchFamily="34" charset="0"/>
              </a:rPr>
              <a:t> </a:t>
            </a:r>
            <a:r>
              <a:rPr lang="en-US" b="1" dirty="0">
                <a:solidFill>
                  <a:srgbClr val="000000"/>
                </a:solidFill>
                <a:latin typeface="Trebuchet MS" panose="020B0703020202090204" pitchFamily="34" charset="0"/>
                <a:cs typeface="Calibri" panose="020F0502020204030204" pitchFamily="34" charset="0"/>
              </a:rPr>
              <a:t>Module 5 –  Align Decision with Business Strategy</a:t>
            </a:r>
          </a:p>
          <a:p>
            <a:pPr marL="369888" indent="-369888">
              <a:lnSpc>
                <a:spcPct val="150000"/>
              </a:lnSpc>
              <a:buFont typeface="Arial" panose="020B0604020202020204" pitchFamily="34" charset="0"/>
              <a:buChar char="•"/>
            </a:pPr>
            <a:r>
              <a:rPr lang="en-US" dirty="0">
                <a:solidFill>
                  <a:srgbClr val="000000"/>
                </a:solidFill>
                <a:latin typeface="Trebuchet MS" panose="020B0703020202090204" pitchFamily="34" charset="0"/>
                <a:cs typeface="Calibri" panose="020F0502020204030204" pitchFamily="34" charset="0"/>
              </a:rPr>
              <a:t>Cost Leadership and Differentiation Strategies</a:t>
            </a:r>
          </a:p>
          <a:p>
            <a:pPr>
              <a:lnSpc>
                <a:spcPct val="150000"/>
              </a:lnSpc>
            </a:pPr>
            <a:br>
              <a:rPr lang="en-US" dirty="0">
                <a:latin typeface="Trebuchet MS" panose="020B0703020202090204" pitchFamily="34" charset="0"/>
                <a:cs typeface="Calibri" panose="020F0502020204030204" pitchFamily="34" charset="0"/>
              </a:rPr>
            </a:br>
            <a:r>
              <a:rPr lang="en-US" b="1" dirty="0">
                <a:solidFill>
                  <a:srgbClr val="000000"/>
                </a:solidFill>
                <a:latin typeface="Trebuchet MS" panose="020B0703020202090204" pitchFamily="34" charset="0"/>
                <a:cs typeface="Calibri" panose="020F0502020204030204" pitchFamily="34" charset="0"/>
              </a:rPr>
              <a:t>Module 6 – Measure Business Performance</a:t>
            </a:r>
          </a:p>
          <a:p>
            <a:pPr marL="342900" indent="-342900">
              <a:lnSpc>
                <a:spcPct val="150000"/>
              </a:lnSpc>
              <a:buFont typeface="Arial" panose="020B0604020202020204" pitchFamily="34" charset="0"/>
              <a:buChar char="•"/>
            </a:pPr>
            <a:r>
              <a:rPr lang="en-US" dirty="0">
                <a:solidFill>
                  <a:srgbClr val="000000"/>
                </a:solidFill>
                <a:latin typeface="Trebuchet MS" panose="020B0703020202090204" pitchFamily="34" charset="0"/>
                <a:cs typeface="Calibri" panose="020F0502020204030204" pitchFamily="34" charset="0"/>
              </a:rPr>
              <a:t>Financial Performance and Strategy Alignment</a:t>
            </a:r>
          </a:p>
          <a:p>
            <a:pPr>
              <a:lnSpc>
                <a:spcPct val="150000"/>
              </a:lnSpc>
            </a:pPr>
            <a:br>
              <a:rPr lang="en-US" dirty="0">
                <a:latin typeface="Trebuchet MS" panose="020B0703020202090204" pitchFamily="34" charset="0"/>
                <a:cs typeface="Calibri" panose="020F0502020204030204" pitchFamily="34" charset="0"/>
              </a:rPr>
            </a:br>
            <a:endParaRPr lang="en-US" dirty="0">
              <a:latin typeface="Trebuchet MS" panose="020B070302020209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98DBE0-F996-4417-9D8A-9642C9D1CBD5}"/>
              </a:ext>
            </a:extLst>
          </p:cNvPr>
          <p:cNvPicPr>
            <a:picLocks noChangeAspect="1"/>
          </p:cNvPicPr>
          <p:nvPr/>
        </p:nvPicPr>
        <p:blipFill>
          <a:blip r:embed="rId3"/>
          <a:stretch>
            <a:fillRect/>
          </a:stretch>
        </p:blipFill>
        <p:spPr>
          <a:xfrm>
            <a:off x="6466811" y="4551196"/>
            <a:ext cx="2037148" cy="1066800"/>
          </a:xfrm>
          <a:prstGeom prst="rect">
            <a:avLst/>
          </a:prstGeom>
        </p:spPr>
      </p:pic>
    </p:spTree>
    <p:extLst>
      <p:ext uri="{BB962C8B-B14F-4D97-AF65-F5344CB8AC3E}">
        <p14:creationId xmlns:p14="http://schemas.microsoft.com/office/powerpoint/2010/main" val="1158373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AD2CF-F93C-F342-8AE5-0CAC4396EC93}"/>
              </a:ext>
            </a:extLst>
          </p:cNvPr>
          <p:cNvSpPr>
            <a:spLocks noGrp="1"/>
          </p:cNvSpPr>
          <p:nvPr>
            <p:ph type="title"/>
          </p:nvPr>
        </p:nvSpPr>
        <p:spPr>
          <a:xfrm>
            <a:off x="569844" y="329556"/>
            <a:ext cx="9144000" cy="676234"/>
          </a:xfrm>
          <a:prstGeom prst="rect">
            <a:avLst/>
          </a:prstGeom>
        </p:spPr>
        <p:txBody>
          <a:bodyPr>
            <a:noAutofit/>
          </a:bodyPr>
          <a:lstStyle/>
          <a:p>
            <a:r>
              <a:rPr lang="en-US" sz="3600" b="1" dirty="0">
                <a:latin typeface="Trebuchet MS" panose="020B0703020202090204" pitchFamily="34" charset="0"/>
              </a:rPr>
              <a:t>Data-driven decisions</a:t>
            </a:r>
          </a:p>
        </p:txBody>
      </p:sp>
      <p:sp>
        <p:nvSpPr>
          <p:cNvPr id="11" name="Rectangle 10">
            <a:extLst>
              <a:ext uri="{FF2B5EF4-FFF2-40B4-BE49-F238E27FC236}">
                <a16:creationId xmlns:a16="http://schemas.microsoft.com/office/drawing/2014/main" id="{5A320E3D-15FA-478B-B708-53431E76CC00}"/>
              </a:ext>
            </a:extLst>
          </p:cNvPr>
          <p:cNvSpPr/>
          <p:nvPr/>
        </p:nvSpPr>
        <p:spPr>
          <a:xfrm>
            <a:off x="6412723" y="1374326"/>
            <a:ext cx="2449416" cy="4352278"/>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E9A8491-73ED-40E6-9671-F9E978E18BB1}"/>
              </a:ext>
            </a:extLst>
          </p:cNvPr>
          <p:cNvSpPr/>
          <p:nvPr/>
        </p:nvSpPr>
        <p:spPr>
          <a:xfrm>
            <a:off x="6523488" y="1475929"/>
            <a:ext cx="2514003" cy="2893100"/>
          </a:xfrm>
          <a:prstGeom prst="rect">
            <a:avLst/>
          </a:prstGeom>
        </p:spPr>
        <p:txBody>
          <a:bodyPr wrap="square">
            <a:spAutoFit/>
          </a:bodyPr>
          <a:lstStyle/>
          <a:p>
            <a:pPr>
              <a:spcAft>
                <a:spcPts val="1200"/>
              </a:spcAft>
            </a:pPr>
            <a:r>
              <a:rPr lang="en-US" dirty="0">
                <a:latin typeface="Trebuchet MS" panose="020B0703020202090204" pitchFamily="34" charset="0"/>
              </a:rPr>
              <a:t>You will learn: </a:t>
            </a:r>
          </a:p>
          <a:p>
            <a:pPr marL="222647" indent="-222647">
              <a:spcAft>
                <a:spcPts val="1200"/>
              </a:spcAft>
              <a:buFont typeface="+mj-lt"/>
              <a:buAutoNum type="arabicPeriod"/>
            </a:pPr>
            <a:r>
              <a:rPr lang="en-US" dirty="0">
                <a:latin typeface="Trebuchet MS" panose="020B0703020202090204" pitchFamily="34" charset="0"/>
              </a:rPr>
              <a:t>Build forecasting models to predict performance of a business</a:t>
            </a:r>
          </a:p>
          <a:p>
            <a:pPr marL="222647" indent="-222647">
              <a:spcAft>
                <a:spcPts val="1200"/>
              </a:spcAft>
              <a:buFont typeface="+mj-lt"/>
              <a:buAutoNum type="arabicPeriod"/>
            </a:pPr>
            <a:r>
              <a:rPr lang="en-US" dirty="0">
                <a:latin typeface="Trebuchet MS" panose="020B0703020202090204" pitchFamily="34" charset="0"/>
              </a:rPr>
              <a:t>Draw business insights from optimization analysis</a:t>
            </a:r>
          </a:p>
        </p:txBody>
      </p:sp>
      <p:pic>
        <p:nvPicPr>
          <p:cNvPr id="8" name="Picture 7">
            <a:extLst>
              <a:ext uri="{FF2B5EF4-FFF2-40B4-BE49-F238E27FC236}">
                <a16:creationId xmlns:a16="http://schemas.microsoft.com/office/drawing/2014/main" id="{7A93861F-1EF0-44C7-BBE8-A39DDDEF821D}"/>
              </a:ext>
            </a:extLst>
          </p:cNvPr>
          <p:cNvPicPr>
            <a:picLocks noChangeAspect="1"/>
          </p:cNvPicPr>
          <p:nvPr/>
        </p:nvPicPr>
        <p:blipFill>
          <a:blip r:embed="rId3"/>
          <a:stretch>
            <a:fillRect/>
          </a:stretch>
        </p:blipFill>
        <p:spPr>
          <a:xfrm>
            <a:off x="6523488" y="4439202"/>
            <a:ext cx="2063561" cy="1196166"/>
          </a:xfrm>
          <a:prstGeom prst="rect">
            <a:avLst/>
          </a:prstGeom>
        </p:spPr>
      </p:pic>
      <p:sp>
        <p:nvSpPr>
          <p:cNvPr id="3" name="Rectangle 2">
            <a:extLst>
              <a:ext uri="{FF2B5EF4-FFF2-40B4-BE49-F238E27FC236}">
                <a16:creationId xmlns:a16="http://schemas.microsoft.com/office/drawing/2014/main" id="{3C9FA8C8-DB65-48FC-8793-F4A033A0FB81}"/>
              </a:ext>
            </a:extLst>
          </p:cNvPr>
          <p:cNvSpPr/>
          <p:nvPr/>
        </p:nvSpPr>
        <p:spPr>
          <a:xfrm>
            <a:off x="475295" y="1475929"/>
            <a:ext cx="5662338" cy="3780907"/>
          </a:xfrm>
          <a:prstGeom prst="rect">
            <a:avLst/>
          </a:prstGeom>
        </p:spPr>
        <p:txBody>
          <a:bodyPr wrap="square">
            <a:spAutoFit/>
          </a:bodyPr>
          <a:lstStyle/>
          <a:p>
            <a:pPr>
              <a:lnSpc>
                <a:spcPct val="150000"/>
              </a:lnSpc>
            </a:pPr>
            <a:r>
              <a:rPr lang="en-US" sz="1800" b="1" dirty="0">
                <a:solidFill>
                  <a:srgbClr val="000000"/>
                </a:solidFill>
                <a:latin typeface="Trebuchet MS" panose="020B0703020202090204" pitchFamily="34" charset="0"/>
                <a:cs typeface="Calibri" panose="020F0502020204030204" pitchFamily="34" charset="0"/>
              </a:rPr>
              <a:t>Module 7 – Business Forecasting</a:t>
            </a:r>
          </a:p>
          <a:p>
            <a:pPr marL="285750" indent="-285750">
              <a:lnSpc>
                <a:spcPct val="150000"/>
              </a:lnSpc>
              <a:buFont typeface="Arial" panose="020B0604020202020204" pitchFamily="34" charset="0"/>
              <a:buChar char="•"/>
            </a:pPr>
            <a:r>
              <a:rPr lang="en-US" sz="1800" dirty="0">
                <a:solidFill>
                  <a:srgbClr val="000000"/>
                </a:solidFill>
                <a:latin typeface="Trebuchet MS" panose="020B0703020202090204" pitchFamily="34" charset="0"/>
                <a:cs typeface="Calibri" panose="020F0502020204030204" pitchFamily="34" charset="0"/>
              </a:rPr>
              <a:t>Moving Average Method and Seasonal Analysis</a:t>
            </a:r>
          </a:p>
          <a:p>
            <a:pPr>
              <a:lnSpc>
                <a:spcPct val="150000"/>
              </a:lnSpc>
            </a:pPr>
            <a:r>
              <a:rPr lang="en-US" sz="1800" dirty="0">
                <a:solidFill>
                  <a:srgbClr val="000000"/>
                </a:solidFill>
                <a:latin typeface="Trebuchet MS" panose="020B0703020202090204" pitchFamily="34" charset="0"/>
                <a:cs typeface="Calibri" panose="020F0502020204030204" pitchFamily="34" charset="0"/>
              </a:rPr>
              <a:t> </a:t>
            </a:r>
          </a:p>
          <a:p>
            <a:pPr>
              <a:lnSpc>
                <a:spcPct val="150000"/>
              </a:lnSpc>
            </a:pPr>
            <a:r>
              <a:rPr lang="en-US" sz="1800" b="1" dirty="0">
                <a:solidFill>
                  <a:srgbClr val="000000"/>
                </a:solidFill>
                <a:latin typeface="Trebuchet MS" panose="020B0703020202090204" pitchFamily="34" charset="0"/>
                <a:cs typeface="Calibri" panose="020F0502020204030204" pitchFamily="34" charset="0"/>
              </a:rPr>
              <a:t>Module 8 –Business Optimization</a:t>
            </a:r>
          </a:p>
          <a:p>
            <a:pPr marL="285750" indent="-285750">
              <a:lnSpc>
                <a:spcPct val="150000"/>
              </a:lnSpc>
              <a:buFont typeface="Arial" panose="020B0604020202020204" pitchFamily="34" charset="0"/>
              <a:buChar char="•"/>
            </a:pPr>
            <a:r>
              <a:rPr lang="en-US" sz="1800" dirty="0">
                <a:solidFill>
                  <a:srgbClr val="000000"/>
                </a:solidFill>
                <a:latin typeface="Trebuchet MS" panose="020B0703020202090204" pitchFamily="34" charset="0"/>
                <a:cs typeface="Calibri" panose="020F0502020204030204" pitchFamily="34" charset="0"/>
              </a:rPr>
              <a:t>Business Analytics to Transform Decision Making</a:t>
            </a:r>
          </a:p>
          <a:p>
            <a:pPr marL="285750" indent="-285750">
              <a:lnSpc>
                <a:spcPct val="150000"/>
              </a:lnSpc>
              <a:buFont typeface="Arial" panose="020B0604020202020204" pitchFamily="34" charset="0"/>
              <a:buChar char="•"/>
            </a:pPr>
            <a:r>
              <a:rPr lang="en-US" sz="1800" dirty="0">
                <a:solidFill>
                  <a:srgbClr val="000000"/>
                </a:solidFill>
                <a:latin typeface="Trebuchet MS" panose="020B0703020202090204" pitchFamily="34" charset="0"/>
                <a:cs typeface="Calibri" panose="020F0502020204030204" pitchFamily="34" charset="0"/>
              </a:rPr>
              <a:t>Demand / Production Planning and Inventory Optimization</a:t>
            </a:r>
          </a:p>
          <a:p>
            <a:pPr>
              <a:lnSpc>
                <a:spcPct val="150000"/>
              </a:lnSpc>
            </a:pPr>
            <a:br>
              <a:rPr lang="en-US" sz="1800" dirty="0">
                <a:latin typeface="Trebuchet MS" panose="020B0703020202090204" pitchFamily="34" charset="0"/>
                <a:cs typeface="Calibri" panose="020F0502020204030204" pitchFamily="34" charset="0"/>
              </a:rPr>
            </a:br>
            <a:endParaRPr lang="en-US" sz="1800" dirty="0">
              <a:latin typeface="Trebuchet MS" panose="020B070302020209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DF97232B-0C32-754C-8ADF-70F769E75E2A}"/>
              </a:ext>
            </a:extLst>
          </p:cNvPr>
          <p:cNvSpPr/>
          <p:nvPr/>
        </p:nvSpPr>
        <p:spPr>
          <a:xfrm>
            <a:off x="569844" y="4844414"/>
            <a:ext cx="4572000" cy="1581908"/>
          </a:xfrm>
          <a:prstGeom prst="rect">
            <a:avLst/>
          </a:prstGeom>
        </p:spPr>
        <p:txBody>
          <a:bodyPr>
            <a:spAutoFit/>
          </a:bodyPr>
          <a:lstStyle/>
          <a:p>
            <a:pPr>
              <a:lnSpc>
                <a:spcPct val="150000"/>
              </a:lnSpc>
            </a:pPr>
            <a:r>
              <a:rPr lang="en-US" u="sng" dirty="0">
                <a:solidFill>
                  <a:srgbClr val="0070C0"/>
                </a:solidFill>
                <a:latin typeface="Trebuchet MS" panose="020B0703020202090204" pitchFamily="34" charset="0"/>
                <a:cs typeface="Calibri" panose="020F0502020204030204" pitchFamily="34" charset="0"/>
              </a:rPr>
              <a:t>Requirement:</a:t>
            </a:r>
          </a:p>
          <a:p>
            <a:pPr>
              <a:lnSpc>
                <a:spcPct val="150000"/>
              </a:lnSpc>
            </a:pPr>
            <a:r>
              <a:rPr lang="en-US" dirty="0">
                <a:solidFill>
                  <a:srgbClr val="0070C0"/>
                </a:solidFill>
                <a:latin typeface="Trebuchet MS" panose="020B0703020202090204" pitchFamily="34" charset="0"/>
                <a:cs typeface="Calibri" panose="020F0502020204030204" pitchFamily="34" charset="0"/>
              </a:rPr>
              <a:t>Personal computer (with MS Window)*</a:t>
            </a:r>
          </a:p>
          <a:p>
            <a:pPr>
              <a:lnSpc>
                <a:spcPct val="150000"/>
              </a:lnSpc>
            </a:pPr>
            <a:r>
              <a:rPr lang="en-US" dirty="0">
                <a:solidFill>
                  <a:srgbClr val="0070C0"/>
                </a:solidFill>
                <a:latin typeface="Trebuchet MS" panose="020B0703020202090204" pitchFamily="34" charset="0"/>
                <a:cs typeface="Calibri" panose="020F0502020204030204" pitchFamily="34" charset="0"/>
              </a:rPr>
              <a:t>MS office (offline version installed on PC)</a:t>
            </a:r>
            <a:br>
              <a:rPr lang="en-US" dirty="0">
                <a:latin typeface="Trebuchet MS" panose="020B0703020202090204" pitchFamily="34" charset="0"/>
                <a:cs typeface="Calibri" panose="020F0502020204030204" pitchFamily="34" charset="0"/>
              </a:rPr>
            </a:br>
            <a:r>
              <a:rPr lang="en-US" sz="1200" dirty="0">
                <a:latin typeface="Trebuchet MS" panose="020B0703020202090204" pitchFamily="34" charset="0"/>
                <a:cs typeface="Calibri" panose="020F0502020204030204" pitchFamily="34" charset="0"/>
              </a:rPr>
              <a:t>*Analytics software not completely compatible with MAC</a:t>
            </a:r>
            <a:endParaRPr lang="en-US" dirty="0">
              <a:latin typeface="Trebuchet MS" panose="020B0703020202090204" pitchFamily="34" charset="0"/>
              <a:cs typeface="Calibri" panose="020F0502020204030204" pitchFamily="34" charset="0"/>
            </a:endParaRPr>
          </a:p>
        </p:txBody>
      </p:sp>
    </p:spTree>
    <p:extLst>
      <p:ext uri="{BB962C8B-B14F-4D97-AF65-F5344CB8AC3E}">
        <p14:creationId xmlns:p14="http://schemas.microsoft.com/office/powerpoint/2010/main" val="713735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F9C5-14D6-5D4D-95DD-23617B61DFB4}"/>
              </a:ext>
            </a:extLst>
          </p:cNvPr>
          <p:cNvSpPr>
            <a:spLocks noGrp="1"/>
          </p:cNvSpPr>
          <p:nvPr>
            <p:ph type="title"/>
          </p:nvPr>
        </p:nvSpPr>
        <p:spPr/>
        <p:txBody>
          <a:bodyPr/>
          <a:lstStyle/>
          <a:p>
            <a:r>
              <a:rPr lang="en-US" dirty="0"/>
              <a:t>Add a slide of materials</a:t>
            </a:r>
          </a:p>
        </p:txBody>
      </p:sp>
      <p:sp>
        <p:nvSpPr>
          <p:cNvPr id="3" name="Content Placeholder 2">
            <a:extLst>
              <a:ext uri="{FF2B5EF4-FFF2-40B4-BE49-F238E27FC236}">
                <a16:creationId xmlns:a16="http://schemas.microsoft.com/office/drawing/2014/main" id="{AA28E360-FDA7-A14F-BCA6-15BE2AEB4D35}"/>
              </a:ext>
            </a:extLst>
          </p:cNvPr>
          <p:cNvSpPr>
            <a:spLocks noGrp="1"/>
          </p:cNvSpPr>
          <p:nvPr>
            <p:ph idx="1"/>
          </p:nvPr>
        </p:nvSpPr>
        <p:spPr/>
        <p:txBody>
          <a:bodyPr>
            <a:normAutofit fontScale="85000" lnSpcReduction="20000"/>
          </a:bodyPr>
          <a:lstStyle/>
          <a:p>
            <a:r>
              <a:rPr lang="en-US" dirty="0"/>
              <a:t>Textbooks</a:t>
            </a:r>
          </a:p>
          <a:p>
            <a:r>
              <a:rPr lang="en-US" dirty="0"/>
              <a:t>Software</a:t>
            </a:r>
          </a:p>
          <a:p>
            <a:r>
              <a:rPr lang="en-US" dirty="0"/>
              <a:t>Read materials</a:t>
            </a:r>
          </a:p>
          <a:p>
            <a:r>
              <a:rPr lang="en-US" dirty="0"/>
              <a:t>Self assessment</a:t>
            </a:r>
          </a:p>
          <a:p>
            <a:r>
              <a:rPr lang="en-US"/>
              <a:t>Negotiation projects</a:t>
            </a:r>
            <a:endParaRPr lang="en-US" dirty="0"/>
          </a:p>
          <a:p>
            <a:r>
              <a:rPr lang="en-US" dirty="0"/>
              <a:t>Quiz</a:t>
            </a:r>
          </a:p>
          <a:p>
            <a:r>
              <a:rPr lang="en-US" dirty="0"/>
              <a:t>Assignments</a:t>
            </a:r>
          </a:p>
          <a:p>
            <a:r>
              <a:rPr lang="en-US" dirty="0"/>
              <a:t>Simulation</a:t>
            </a:r>
          </a:p>
          <a:p>
            <a:r>
              <a:rPr lang="en-US" dirty="0"/>
              <a:t>Final exam</a:t>
            </a:r>
          </a:p>
          <a:p>
            <a:r>
              <a:rPr lang="en-US" dirty="0"/>
              <a:t>Discussions</a:t>
            </a:r>
          </a:p>
          <a:p>
            <a:endParaRPr lang="en-US" dirty="0"/>
          </a:p>
          <a:p>
            <a:endParaRPr lang="en-US" dirty="0"/>
          </a:p>
        </p:txBody>
      </p:sp>
    </p:spTree>
    <p:extLst>
      <p:ext uri="{BB962C8B-B14F-4D97-AF65-F5344CB8AC3E}">
        <p14:creationId xmlns:p14="http://schemas.microsoft.com/office/powerpoint/2010/main" val="3212061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ChangeAspect="1"/>
          </p:cNvPicPr>
          <p:nvPr/>
        </p:nvPicPr>
        <p:blipFill rotWithShape="1">
          <a:blip r:embed="rId3" cstate="print">
            <a:extLst>
              <a:ext uri="{28A0092B-C50C-407E-A947-70E740481C1C}">
                <a14:useLocalDpi xmlns:a14="http://schemas.microsoft.com/office/drawing/2010/main"/>
              </a:ext>
            </a:extLst>
          </a:blip>
          <a:srcRect l="33901"/>
          <a:stretch/>
        </p:blipFill>
        <p:spPr>
          <a:xfrm>
            <a:off x="3803373" y="1328877"/>
            <a:ext cx="5141845" cy="4342937"/>
          </a:xfrm>
          <a:prstGeom prst="rect">
            <a:avLst/>
          </a:prstGeom>
          <a:ln>
            <a:noFill/>
          </a:ln>
        </p:spPr>
      </p:pic>
      <p:sp>
        <p:nvSpPr>
          <p:cNvPr id="2" name="Title 1"/>
          <p:cNvSpPr>
            <a:spLocks noGrp="1"/>
          </p:cNvSpPr>
          <p:nvPr>
            <p:ph type="title"/>
          </p:nvPr>
        </p:nvSpPr>
        <p:spPr>
          <a:xfrm>
            <a:off x="556590" y="2375553"/>
            <a:ext cx="3405809" cy="2249583"/>
          </a:xfrm>
          <a:prstGeom prst="rect">
            <a:avLst/>
          </a:prstGeom>
        </p:spPr>
        <p:txBody>
          <a:bodyPr>
            <a:noAutofit/>
          </a:bodyPr>
          <a:lstStyle/>
          <a:p>
            <a:r>
              <a:rPr lang="en-US" sz="4800" dirty="0">
                <a:latin typeface="Brush Script MT" panose="03060802040406070304" pitchFamily="66" charset="-122"/>
                <a:ea typeface="Brush Script MT" panose="03060802040406070304" pitchFamily="66" charset="-122"/>
                <a:cs typeface="Brush Script MT" panose="03060802040406070304" pitchFamily="66" charset="-122"/>
              </a:rPr>
              <a:t>Have fun &amp; enjoy the new journey!</a:t>
            </a:r>
          </a:p>
        </p:txBody>
      </p:sp>
    </p:spTree>
    <p:extLst>
      <p:ext uri="{BB962C8B-B14F-4D97-AF65-F5344CB8AC3E}">
        <p14:creationId xmlns:p14="http://schemas.microsoft.com/office/powerpoint/2010/main" val="808859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B4CC-8B99-4A59-86A9-BCD07FD114B9}"/>
              </a:ext>
            </a:extLst>
          </p:cNvPr>
          <p:cNvSpPr>
            <a:spLocks noGrp="1"/>
          </p:cNvSpPr>
          <p:nvPr>
            <p:ph type="title"/>
          </p:nvPr>
        </p:nvSpPr>
        <p:spPr>
          <a:xfrm>
            <a:off x="457199" y="274638"/>
            <a:ext cx="8341567" cy="1143000"/>
          </a:xfrm>
        </p:spPr>
        <p:txBody>
          <a:bodyPr>
            <a:normAutofit fontScale="90000"/>
          </a:bodyPr>
          <a:lstStyle/>
          <a:p>
            <a:r>
              <a:rPr lang="en-US" dirty="0"/>
              <a:t>TCMT 613 Technical Project Management</a:t>
            </a:r>
          </a:p>
        </p:txBody>
      </p:sp>
      <p:sp>
        <p:nvSpPr>
          <p:cNvPr id="3" name="Content Placeholder 2">
            <a:extLst>
              <a:ext uri="{FF2B5EF4-FFF2-40B4-BE49-F238E27FC236}">
                <a16:creationId xmlns:a16="http://schemas.microsoft.com/office/drawing/2014/main" id="{F23AF590-4451-4B2E-B8A7-DA68B3478E00}"/>
              </a:ext>
            </a:extLst>
          </p:cNvPr>
          <p:cNvSpPr>
            <a:spLocks noGrp="1"/>
          </p:cNvSpPr>
          <p:nvPr>
            <p:ph idx="1"/>
          </p:nvPr>
        </p:nvSpPr>
        <p:spPr>
          <a:xfrm>
            <a:off x="3209234" y="1600200"/>
            <a:ext cx="5477565" cy="4301681"/>
          </a:xfrm>
        </p:spPr>
        <p:txBody>
          <a:bodyPr/>
          <a:lstStyle/>
          <a:p>
            <a:pPr marL="0" indent="0">
              <a:buNone/>
            </a:pPr>
            <a:r>
              <a:rPr lang="en-US" dirty="0">
                <a:solidFill>
                  <a:srgbClr val="500000"/>
                </a:solidFill>
                <a:latin typeface="Minion Pro SmBd" panose="02040603060306020203" pitchFamily="18" charset="0"/>
              </a:rPr>
              <a:t>Prof. Michael Handy</a:t>
            </a:r>
          </a:p>
          <a:p>
            <a:pPr marL="0" indent="0">
              <a:buNone/>
            </a:pPr>
            <a:r>
              <a:rPr lang="en-US" dirty="0">
                <a:latin typeface="Minion Pro" panose="02040503050306020203" pitchFamily="18" charset="0"/>
              </a:rPr>
              <a:t>Industry Professor</a:t>
            </a:r>
          </a:p>
          <a:p>
            <a:pPr marL="0" indent="0">
              <a:buNone/>
            </a:pPr>
            <a:endParaRPr lang="en-US" dirty="0">
              <a:latin typeface="Minion Pro" panose="02040503050306020203" pitchFamily="18" charset="0"/>
            </a:endParaRPr>
          </a:p>
          <a:p>
            <a:pPr marL="0" indent="0">
              <a:buNone/>
            </a:pPr>
            <a:r>
              <a:rPr lang="en-US" dirty="0">
                <a:latin typeface="Minion Pro" panose="02040503050306020203" pitchFamily="18" charset="0"/>
              </a:rPr>
              <a:t>National Instruments</a:t>
            </a:r>
          </a:p>
          <a:p>
            <a:pPr marL="0" indent="0">
              <a:buNone/>
            </a:pPr>
            <a:r>
              <a:rPr lang="en-US" dirty="0">
                <a:latin typeface="Minion Pro" panose="02040503050306020203" pitchFamily="18" charset="0"/>
              </a:rPr>
              <a:t>Engineering Section Manager</a:t>
            </a:r>
          </a:p>
        </p:txBody>
      </p:sp>
      <p:pic>
        <p:nvPicPr>
          <p:cNvPr id="4" name="Content Placeholder 4">
            <a:extLst>
              <a:ext uri="{FF2B5EF4-FFF2-40B4-BE49-F238E27FC236}">
                <a16:creationId xmlns:a16="http://schemas.microsoft.com/office/drawing/2014/main" id="{D912A57A-05B9-4806-AAA2-C5506A49D765}"/>
              </a:ext>
            </a:extLst>
          </p:cNvPr>
          <p:cNvPicPr>
            <a:picLocks noChangeAspect="1"/>
          </p:cNvPicPr>
          <p:nvPr/>
        </p:nvPicPr>
        <p:blipFill>
          <a:blip r:embed="rId2"/>
          <a:stretch>
            <a:fillRect/>
          </a:stretch>
        </p:blipFill>
        <p:spPr>
          <a:xfrm>
            <a:off x="457200" y="5901881"/>
            <a:ext cx="2752035" cy="640080"/>
          </a:xfrm>
          <a:prstGeom prst="rect">
            <a:avLst/>
          </a:prstGeom>
        </p:spPr>
      </p:pic>
      <p:pic>
        <p:nvPicPr>
          <p:cNvPr id="1026" name="Picture 2">
            <a:extLst>
              <a:ext uri="{FF2B5EF4-FFF2-40B4-BE49-F238E27FC236}">
                <a16:creationId xmlns:a16="http://schemas.microsoft.com/office/drawing/2014/main" id="{A7B614DB-5D52-4108-8CA7-D38EDDE26FB8}"/>
              </a:ext>
            </a:extLst>
          </p:cNvPr>
          <p:cNvPicPr>
            <a:picLocks noChangeAspect="1" noChangeArrowheads="1"/>
          </p:cNvPicPr>
          <p:nvPr/>
        </p:nvPicPr>
        <p:blipFill>
          <a:blip r:embed="rId3"/>
          <a:stretch>
            <a:fillRect/>
          </a:stretch>
        </p:blipFill>
        <p:spPr bwMode="auto">
          <a:xfrm>
            <a:off x="531978" y="1659119"/>
            <a:ext cx="2243341" cy="2991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925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28398-F787-4D1D-8C46-E4630C58D7EA}"/>
              </a:ext>
            </a:extLst>
          </p:cNvPr>
          <p:cNvSpPr>
            <a:spLocks noGrp="1"/>
          </p:cNvSpPr>
          <p:nvPr>
            <p:ph type="title"/>
          </p:nvPr>
        </p:nvSpPr>
        <p:spPr>
          <a:xfrm>
            <a:off x="457199" y="274638"/>
            <a:ext cx="8341568" cy="1143000"/>
          </a:xfrm>
        </p:spPr>
        <p:txBody>
          <a:bodyPr>
            <a:normAutofit fontScale="90000"/>
          </a:bodyPr>
          <a:lstStyle/>
          <a:p>
            <a:r>
              <a:rPr lang="en-US" dirty="0"/>
              <a:t>TCMT 613 Technical Project Management</a:t>
            </a:r>
          </a:p>
        </p:txBody>
      </p:sp>
      <p:sp>
        <p:nvSpPr>
          <p:cNvPr id="3" name="Content Placeholder 2">
            <a:extLst>
              <a:ext uri="{FF2B5EF4-FFF2-40B4-BE49-F238E27FC236}">
                <a16:creationId xmlns:a16="http://schemas.microsoft.com/office/drawing/2014/main" id="{58328858-E233-4EC3-922D-8A5A0B2FB3E7}"/>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2D69200E-C994-40FB-AAD6-842257C26315}"/>
              </a:ext>
            </a:extLst>
          </p:cNvPr>
          <p:cNvPicPr>
            <a:picLocks noChangeAspect="1"/>
          </p:cNvPicPr>
          <p:nvPr/>
        </p:nvPicPr>
        <p:blipFill>
          <a:blip r:embed="rId2"/>
          <a:stretch>
            <a:fillRect/>
          </a:stretch>
        </p:blipFill>
        <p:spPr>
          <a:xfrm>
            <a:off x="457200" y="5901881"/>
            <a:ext cx="2752035" cy="640080"/>
          </a:xfrm>
          <a:prstGeom prst="rect">
            <a:avLst/>
          </a:prstGeom>
        </p:spPr>
      </p:pic>
    </p:spTree>
    <p:extLst>
      <p:ext uri="{BB962C8B-B14F-4D97-AF65-F5344CB8AC3E}">
        <p14:creationId xmlns:p14="http://schemas.microsoft.com/office/powerpoint/2010/main" val="384730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B4CC-8B99-4A59-86A9-BCD07FD114B9}"/>
              </a:ext>
            </a:extLst>
          </p:cNvPr>
          <p:cNvSpPr>
            <a:spLocks noGrp="1"/>
          </p:cNvSpPr>
          <p:nvPr>
            <p:ph type="title"/>
          </p:nvPr>
        </p:nvSpPr>
        <p:spPr>
          <a:xfrm>
            <a:off x="457199" y="274638"/>
            <a:ext cx="8341567" cy="1143000"/>
          </a:xfrm>
        </p:spPr>
        <p:txBody>
          <a:bodyPr>
            <a:normAutofit fontScale="90000"/>
          </a:bodyPr>
          <a:lstStyle/>
          <a:p>
            <a:r>
              <a:rPr lang="en-US" dirty="0"/>
              <a:t>TCMT 623 Financial Decision Making</a:t>
            </a:r>
          </a:p>
        </p:txBody>
      </p:sp>
      <p:sp>
        <p:nvSpPr>
          <p:cNvPr id="3" name="Content Placeholder 2">
            <a:extLst>
              <a:ext uri="{FF2B5EF4-FFF2-40B4-BE49-F238E27FC236}">
                <a16:creationId xmlns:a16="http://schemas.microsoft.com/office/drawing/2014/main" id="{F23AF590-4451-4B2E-B8A7-DA68B3478E00}"/>
              </a:ext>
            </a:extLst>
          </p:cNvPr>
          <p:cNvSpPr>
            <a:spLocks noGrp="1"/>
          </p:cNvSpPr>
          <p:nvPr>
            <p:ph idx="1"/>
          </p:nvPr>
        </p:nvSpPr>
        <p:spPr>
          <a:xfrm>
            <a:off x="3209234" y="1600200"/>
            <a:ext cx="5477565" cy="4301681"/>
          </a:xfrm>
        </p:spPr>
        <p:txBody>
          <a:bodyPr/>
          <a:lstStyle/>
          <a:p>
            <a:pPr marL="0" indent="0">
              <a:buNone/>
            </a:pPr>
            <a:r>
              <a:rPr lang="en-US" dirty="0">
                <a:solidFill>
                  <a:srgbClr val="500000"/>
                </a:solidFill>
                <a:latin typeface="Minion Pro SmBd" panose="02040603060306020203" pitchFamily="18" charset="0"/>
              </a:rPr>
              <a:t>Prof. Marc Marini</a:t>
            </a:r>
          </a:p>
          <a:p>
            <a:pPr marL="0" indent="0">
              <a:buNone/>
            </a:pPr>
            <a:r>
              <a:rPr lang="en-US" dirty="0">
                <a:latin typeface="Minion Pro" panose="02040503050306020203" pitchFamily="18" charset="0"/>
              </a:rPr>
              <a:t>Industry Professor</a:t>
            </a:r>
          </a:p>
          <a:p>
            <a:pPr marL="0" indent="0">
              <a:buNone/>
            </a:pPr>
            <a:endParaRPr lang="en-US" dirty="0">
              <a:latin typeface="Minion Pro" panose="02040503050306020203" pitchFamily="18" charset="0"/>
            </a:endParaRPr>
          </a:p>
          <a:p>
            <a:pPr marL="0" indent="0">
              <a:buNone/>
            </a:pPr>
            <a:r>
              <a:rPr lang="en-US" dirty="0">
                <a:latin typeface="Minion Pro" panose="02040503050306020203" pitchFamily="18" charset="0"/>
              </a:rPr>
              <a:t>National Instruments</a:t>
            </a:r>
          </a:p>
          <a:p>
            <a:pPr marL="0" indent="0">
              <a:buNone/>
            </a:pPr>
            <a:r>
              <a:rPr lang="en-US" dirty="0">
                <a:latin typeface="Minion Pro" panose="02040503050306020203" pitchFamily="18" charset="0"/>
              </a:rPr>
              <a:t>Director of Research &amp; Development, DAQ &amp; Control</a:t>
            </a:r>
          </a:p>
        </p:txBody>
      </p:sp>
      <p:pic>
        <p:nvPicPr>
          <p:cNvPr id="4" name="Content Placeholder 4">
            <a:extLst>
              <a:ext uri="{FF2B5EF4-FFF2-40B4-BE49-F238E27FC236}">
                <a16:creationId xmlns:a16="http://schemas.microsoft.com/office/drawing/2014/main" id="{D912A57A-05B9-4806-AAA2-C5506A49D765}"/>
              </a:ext>
            </a:extLst>
          </p:cNvPr>
          <p:cNvPicPr>
            <a:picLocks noChangeAspect="1"/>
          </p:cNvPicPr>
          <p:nvPr/>
        </p:nvPicPr>
        <p:blipFill>
          <a:blip r:embed="rId2"/>
          <a:stretch>
            <a:fillRect/>
          </a:stretch>
        </p:blipFill>
        <p:spPr>
          <a:xfrm>
            <a:off x="457200" y="5901881"/>
            <a:ext cx="2752035" cy="640080"/>
          </a:xfrm>
          <a:prstGeom prst="rect">
            <a:avLst/>
          </a:prstGeom>
        </p:spPr>
      </p:pic>
      <p:pic>
        <p:nvPicPr>
          <p:cNvPr id="1026" name="Picture 2">
            <a:extLst>
              <a:ext uri="{FF2B5EF4-FFF2-40B4-BE49-F238E27FC236}">
                <a16:creationId xmlns:a16="http://schemas.microsoft.com/office/drawing/2014/main" id="{A7B614DB-5D52-4108-8CA7-D38EDDE26FB8}"/>
              </a:ext>
            </a:extLst>
          </p:cNvPr>
          <p:cNvPicPr>
            <a:picLocks noChangeAspect="1" noChangeArrowheads="1"/>
          </p:cNvPicPr>
          <p:nvPr/>
        </p:nvPicPr>
        <p:blipFill>
          <a:blip r:embed="rId3"/>
          <a:stretch>
            <a:fillRect/>
          </a:stretch>
        </p:blipFill>
        <p:spPr bwMode="auto">
          <a:xfrm>
            <a:off x="559336" y="1659119"/>
            <a:ext cx="2188625" cy="2991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062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798" y="693444"/>
            <a:ext cx="7772400" cy="1470025"/>
          </a:xfrm>
        </p:spPr>
        <p:txBody>
          <a:bodyPr/>
          <a:lstStyle/>
          <a:p>
            <a:r>
              <a:rPr lang="en-US" dirty="0"/>
              <a:t>Class 2022 Orientation</a:t>
            </a:r>
          </a:p>
        </p:txBody>
      </p:sp>
      <p:pic>
        <p:nvPicPr>
          <p:cNvPr id="5" name="Picture 4">
            <a:extLst>
              <a:ext uri="{FF2B5EF4-FFF2-40B4-BE49-F238E27FC236}">
                <a16:creationId xmlns:a16="http://schemas.microsoft.com/office/drawing/2014/main" id="{061C7DB8-462A-46B4-BB9A-F52530DF9B42}"/>
              </a:ext>
            </a:extLst>
          </p:cNvPr>
          <p:cNvPicPr>
            <a:picLocks noChangeAspect="1"/>
          </p:cNvPicPr>
          <p:nvPr/>
        </p:nvPicPr>
        <p:blipFill>
          <a:blip r:embed="rId2"/>
          <a:stretch>
            <a:fillRect/>
          </a:stretch>
        </p:blipFill>
        <p:spPr>
          <a:xfrm>
            <a:off x="502910" y="2499732"/>
            <a:ext cx="8138177" cy="1895860"/>
          </a:xfrm>
          <a:prstGeom prst="rect">
            <a:avLst/>
          </a:prstGeom>
        </p:spPr>
      </p:pic>
    </p:spTree>
    <p:extLst>
      <p:ext uri="{BB962C8B-B14F-4D97-AF65-F5344CB8AC3E}">
        <p14:creationId xmlns:p14="http://schemas.microsoft.com/office/powerpoint/2010/main" val="736029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75BC-5482-45A8-9A63-7A102A42CA52}"/>
              </a:ext>
            </a:extLst>
          </p:cNvPr>
          <p:cNvSpPr>
            <a:spLocks noGrp="1"/>
          </p:cNvSpPr>
          <p:nvPr>
            <p:ph type="title"/>
          </p:nvPr>
        </p:nvSpPr>
        <p:spPr/>
        <p:txBody>
          <a:bodyPr>
            <a:normAutofit fontScale="90000"/>
          </a:bodyPr>
          <a:lstStyle/>
          <a:p>
            <a:r>
              <a:rPr lang="en-US" dirty="0"/>
              <a:t>TCMT 623 Financial Decision Making</a:t>
            </a:r>
          </a:p>
        </p:txBody>
      </p:sp>
      <p:sp>
        <p:nvSpPr>
          <p:cNvPr id="3" name="Content Placeholder 2">
            <a:extLst>
              <a:ext uri="{FF2B5EF4-FFF2-40B4-BE49-F238E27FC236}">
                <a16:creationId xmlns:a16="http://schemas.microsoft.com/office/drawing/2014/main" id="{D45FCEBC-CB43-4702-9073-57D0A2DA97FB}"/>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C7018E19-1C0E-4191-B93F-803029FC36F3}"/>
              </a:ext>
            </a:extLst>
          </p:cNvPr>
          <p:cNvPicPr>
            <a:picLocks noChangeAspect="1"/>
          </p:cNvPicPr>
          <p:nvPr/>
        </p:nvPicPr>
        <p:blipFill>
          <a:blip r:embed="rId2"/>
          <a:stretch>
            <a:fillRect/>
          </a:stretch>
        </p:blipFill>
        <p:spPr>
          <a:xfrm>
            <a:off x="457200" y="5901881"/>
            <a:ext cx="2752035" cy="640080"/>
          </a:xfrm>
          <a:prstGeom prst="rect">
            <a:avLst/>
          </a:prstGeom>
        </p:spPr>
      </p:pic>
    </p:spTree>
    <p:extLst>
      <p:ext uri="{BB962C8B-B14F-4D97-AF65-F5344CB8AC3E}">
        <p14:creationId xmlns:p14="http://schemas.microsoft.com/office/powerpoint/2010/main" val="1118710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B4CC-8B99-4A59-86A9-BCD07FD114B9}"/>
              </a:ext>
            </a:extLst>
          </p:cNvPr>
          <p:cNvSpPr>
            <a:spLocks noGrp="1"/>
          </p:cNvSpPr>
          <p:nvPr>
            <p:ph type="title"/>
          </p:nvPr>
        </p:nvSpPr>
        <p:spPr>
          <a:xfrm>
            <a:off x="457199" y="274638"/>
            <a:ext cx="8341567" cy="1143000"/>
          </a:xfrm>
        </p:spPr>
        <p:txBody>
          <a:bodyPr>
            <a:normAutofit fontScale="90000"/>
          </a:bodyPr>
          <a:lstStyle/>
          <a:p>
            <a:r>
              <a:rPr lang="en-US" dirty="0"/>
              <a:t>TCMT 624 Managing Technical Teams</a:t>
            </a:r>
          </a:p>
        </p:txBody>
      </p:sp>
      <p:sp>
        <p:nvSpPr>
          <p:cNvPr id="3" name="Content Placeholder 2">
            <a:extLst>
              <a:ext uri="{FF2B5EF4-FFF2-40B4-BE49-F238E27FC236}">
                <a16:creationId xmlns:a16="http://schemas.microsoft.com/office/drawing/2014/main" id="{F23AF590-4451-4B2E-B8A7-DA68B3478E00}"/>
              </a:ext>
            </a:extLst>
          </p:cNvPr>
          <p:cNvSpPr>
            <a:spLocks noGrp="1"/>
          </p:cNvSpPr>
          <p:nvPr>
            <p:ph idx="1"/>
          </p:nvPr>
        </p:nvSpPr>
        <p:spPr>
          <a:xfrm>
            <a:off x="3209234" y="1600200"/>
            <a:ext cx="5477565" cy="4301681"/>
          </a:xfrm>
        </p:spPr>
        <p:txBody>
          <a:bodyPr/>
          <a:lstStyle/>
          <a:p>
            <a:pPr marL="0" indent="0">
              <a:buNone/>
            </a:pPr>
            <a:r>
              <a:rPr lang="en-US" dirty="0">
                <a:solidFill>
                  <a:srgbClr val="500000"/>
                </a:solidFill>
                <a:latin typeface="Minion Pro SmBd" panose="02040603060306020203" pitchFamily="18" charset="0"/>
              </a:rPr>
              <a:t>Prof. Lisa Spence</a:t>
            </a:r>
          </a:p>
          <a:p>
            <a:pPr marL="0" indent="0">
              <a:buNone/>
            </a:pPr>
            <a:r>
              <a:rPr lang="en-US" dirty="0">
                <a:latin typeface="Minion Pro" panose="02040503050306020203" pitchFamily="18" charset="0"/>
              </a:rPr>
              <a:t>Industry Professor</a:t>
            </a:r>
          </a:p>
          <a:p>
            <a:pPr marL="0" indent="0">
              <a:buNone/>
            </a:pPr>
            <a:endParaRPr lang="en-US" dirty="0">
              <a:latin typeface="Minion Pro" panose="02040503050306020203" pitchFamily="18" charset="0"/>
            </a:endParaRPr>
          </a:p>
          <a:p>
            <a:pPr marL="0" indent="0">
              <a:buNone/>
            </a:pPr>
            <a:r>
              <a:rPr lang="en-US" dirty="0">
                <a:latin typeface="Minion Pro" panose="02040503050306020203" pitchFamily="18" charset="0"/>
              </a:rPr>
              <a:t>NASA</a:t>
            </a:r>
            <a:br>
              <a:rPr lang="en-US" dirty="0">
                <a:latin typeface="Minion Pro" panose="02040503050306020203" pitchFamily="18" charset="0"/>
              </a:rPr>
            </a:br>
            <a:r>
              <a:rPr lang="en-US" dirty="0">
                <a:latin typeface="Minion Pro" panose="02040503050306020203" pitchFamily="18" charset="0"/>
              </a:rPr>
              <a:t>Deputy Element Manager (Retired)</a:t>
            </a:r>
          </a:p>
        </p:txBody>
      </p:sp>
      <p:pic>
        <p:nvPicPr>
          <p:cNvPr id="4" name="Content Placeholder 4">
            <a:extLst>
              <a:ext uri="{FF2B5EF4-FFF2-40B4-BE49-F238E27FC236}">
                <a16:creationId xmlns:a16="http://schemas.microsoft.com/office/drawing/2014/main" id="{D912A57A-05B9-4806-AAA2-C5506A49D765}"/>
              </a:ext>
            </a:extLst>
          </p:cNvPr>
          <p:cNvPicPr>
            <a:picLocks noChangeAspect="1"/>
          </p:cNvPicPr>
          <p:nvPr/>
        </p:nvPicPr>
        <p:blipFill>
          <a:blip r:embed="rId2"/>
          <a:stretch>
            <a:fillRect/>
          </a:stretch>
        </p:blipFill>
        <p:spPr>
          <a:xfrm>
            <a:off x="457200" y="5901881"/>
            <a:ext cx="2752035" cy="640080"/>
          </a:xfrm>
          <a:prstGeom prst="rect">
            <a:avLst/>
          </a:prstGeom>
        </p:spPr>
      </p:pic>
      <p:pic>
        <p:nvPicPr>
          <p:cNvPr id="1026" name="Picture 2">
            <a:extLst>
              <a:ext uri="{FF2B5EF4-FFF2-40B4-BE49-F238E27FC236}">
                <a16:creationId xmlns:a16="http://schemas.microsoft.com/office/drawing/2014/main" id="{A7B614DB-5D52-4108-8CA7-D38EDDE26FB8}"/>
              </a:ext>
            </a:extLst>
          </p:cNvPr>
          <p:cNvPicPr>
            <a:picLocks noChangeAspect="1" noChangeArrowheads="1"/>
          </p:cNvPicPr>
          <p:nvPr/>
        </p:nvPicPr>
        <p:blipFill>
          <a:blip r:embed="rId3"/>
          <a:stretch>
            <a:fillRect/>
          </a:stretch>
        </p:blipFill>
        <p:spPr bwMode="auto">
          <a:xfrm>
            <a:off x="531978" y="1659119"/>
            <a:ext cx="2243341" cy="2991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819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75BC-5482-45A8-9A63-7A102A42CA52}"/>
              </a:ext>
            </a:extLst>
          </p:cNvPr>
          <p:cNvSpPr>
            <a:spLocks noGrp="1"/>
          </p:cNvSpPr>
          <p:nvPr>
            <p:ph type="title"/>
          </p:nvPr>
        </p:nvSpPr>
        <p:spPr/>
        <p:txBody>
          <a:bodyPr>
            <a:normAutofit fontScale="90000"/>
          </a:bodyPr>
          <a:lstStyle/>
          <a:p>
            <a:r>
              <a:rPr lang="en-US" dirty="0"/>
              <a:t>TCMT 624 Managing Technical Teams</a:t>
            </a:r>
          </a:p>
        </p:txBody>
      </p:sp>
      <p:sp>
        <p:nvSpPr>
          <p:cNvPr id="3" name="Content Placeholder 2">
            <a:extLst>
              <a:ext uri="{FF2B5EF4-FFF2-40B4-BE49-F238E27FC236}">
                <a16:creationId xmlns:a16="http://schemas.microsoft.com/office/drawing/2014/main" id="{D45FCEBC-CB43-4702-9073-57D0A2DA97FB}"/>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C25CD919-BDD2-4817-AE81-0F236E22C26B}"/>
              </a:ext>
            </a:extLst>
          </p:cNvPr>
          <p:cNvPicPr>
            <a:picLocks noChangeAspect="1"/>
          </p:cNvPicPr>
          <p:nvPr/>
        </p:nvPicPr>
        <p:blipFill>
          <a:blip r:embed="rId2"/>
          <a:stretch>
            <a:fillRect/>
          </a:stretch>
        </p:blipFill>
        <p:spPr>
          <a:xfrm>
            <a:off x="457200" y="5901881"/>
            <a:ext cx="2752035" cy="640080"/>
          </a:xfrm>
          <a:prstGeom prst="rect">
            <a:avLst/>
          </a:prstGeom>
        </p:spPr>
      </p:pic>
    </p:spTree>
    <p:extLst>
      <p:ext uri="{BB962C8B-B14F-4D97-AF65-F5344CB8AC3E}">
        <p14:creationId xmlns:p14="http://schemas.microsoft.com/office/powerpoint/2010/main" val="2473920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Break</a:t>
            </a:r>
          </a:p>
        </p:txBody>
      </p:sp>
      <p:pic>
        <p:nvPicPr>
          <p:cNvPr id="4" name="spirit-of-aggieland">
            <a:hlinkClick r:id="" action="ppaction://media"/>
            <a:extLst>
              <a:ext uri="{FF2B5EF4-FFF2-40B4-BE49-F238E27FC236}">
                <a16:creationId xmlns:a16="http://schemas.microsoft.com/office/drawing/2014/main" id="{FB644921-3A9F-4E3F-8876-DD84612C075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85800" y="5942044"/>
            <a:ext cx="609600" cy="609600"/>
          </a:xfrm>
          <a:prstGeom prst="rect">
            <a:avLst/>
          </a:prstGeom>
        </p:spPr>
      </p:pic>
    </p:spTree>
    <p:extLst>
      <p:ext uri="{BB962C8B-B14F-4D97-AF65-F5344CB8AC3E}">
        <p14:creationId xmlns:p14="http://schemas.microsoft.com/office/powerpoint/2010/main" val="202659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2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B4CC-8B99-4A59-86A9-BCD07FD114B9}"/>
              </a:ext>
            </a:extLst>
          </p:cNvPr>
          <p:cNvSpPr>
            <a:spLocks noGrp="1"/>
          </p:cNvSpPr>
          <p:nvPr>
            <p:ph type="title"/>
          </p:nvPr>
        </p:nvSpPr>
        <p:spPr/>
        <p:txBody>
          <a:bodyPr/>
          <a:lstStyle/>
          <a:p>
            <a:r>
              <a:rPr lang="en-US" dirty="0"/>
              <a:t>Student Introductions</a:t>
            </a:r>
          </a:p>
        </p:txBody>
      </p:sp>
      <p:sp>
        <p:nvSpPr>
          <p:cNvPr id="3" name="Content Placeholder 2">
            <a:extLst>
              <a:ext uri="{FF2B5EF4-FFF2-40B4-BE49-F238E27FC236}">
                <a16:creationId xmlns:a16="http://schemas.microsoft.com/office/drawing/2014/main" id="{F23AF590-4451-4B2E-B8A7-DA68B3478E00}"/>
              </a:ext>
            </a:extLst>
          </p:cNvPr>
          <p:cNvSpPr>
            <a:spLocks noGrp="1"/>
          </p:cNvSpPr>
          <p:nvPr>
            <p:ph idx="1"/>
          </p:nvPr>
        </p:nvSpPr>
        <p:spPr/>
        <p:txBody>
          <a:bodyPr/>
          <a:lstStyle/>
          <a:p>
            <a:pPr>
              <a:lnSpc>
                <a:spcPct val="150000"/>
              </a:lnSpc>
            </a:pPr>
            <a:r>
              <a:rPr lang="en-US" dirty="0">
                <a:latin typeface="Minion Pro" panose="02040503050306020203" pitchFamily="18" charset="0"/>
              </a:rPr>
              <a:t>Name</a:t>
            </a:r>
          </a:p>
          <a:p>
            <a:pPr>
              <a:lnSpc>
                <a:spcPct val="150000"/>
              </a:lnSpc>
            </a:pPr>
            <a:r>
              <a:rPr lang="en-US" dirty="0">
                <a:latin typeface="Minion Pro" panose="02040503050306020203" pitchFamily="18" charset="0"/>
              </a:rPr>
              <a:t>Company</a:t>
            </a:r>
          </a:p>
          <a:p>
            <a:pPr>
              <a:lnSpc>
                <a:spcPct val="150000"/>
              </a:lnSpc>
            </a:pPr>
            <a:r>
              <a:rPr lang="en-US" dirty="0">
                <a:latin typeface="Minion Pro" panose="02040503050306020203" pitchFamily="18" charset="0"/>
              </a:rPr>
              <a:t>Title</a:t>
            </a:r>
          </a:p>
          <a:p>
            <a:pPr>
              <a:lnSpc>
                <a:spcPct val="150000"/>
              </a:lnSpc>
            </a:pPr>
            <a:r>
              <a:rPr lang="en-US" dirty="0">
                <a:latin typeface="Minion Pro" panose="02040503050306020203" pitchFamily="18" charset="0"/>
              </a:rPr>
              <a:t>Why METM?</a:t>
            </a:r>
          </a:p>
        </p:txBody>
      </p:sp>
      <p:pic>
        <p:nvPicPr>
          <p:cNvPr id="4" name="Content Placeholder 4">
            <a:extLst>
              <a:ext uri="{FF2B5EF4-FFF2-40B4-BE49-F238E27FC236}">
                <a16:creationId xmlns:a16="http://schemas.microsoft.com/office/drawing/2014/main" id="{D912A57A-05B9-4806-AAA2-C5506A49D765}"/>
              </a:ext>
            </a:extLst>
          </p:cNvPr>
          <p:cNvPicPr>
            <a:picLocks noChangeAspect="1"/>
          </p:cNvPicPr>
          <p:nvPr/>
        </p:nvPicPr>
        <p:blipFill>
          <a:blip r:embed="rId3"/>
          <a:stretch>
            <a:fillRect/>
          </a:stretch>
        </p:blipFill>
        <p:spPr>
          <a:xfrm>
            <a:off x="457200" y="5901881"/>
            <a:ext cx="2752035" cy="640080"/>
          </a:xfrm>
          <a:prstGeom prst="rect">
            <a:avLst/>
          </a:prstGeom>
        </p:spPr>
      </p:pic>
    </p:spTree>
    <p:extLst>
      <p:ext uri="{BB962C8B-B14F-4D97-AF65-F5344CB8AC3E}">
        <p14:creationId xmlns:p14="http://schemas.microsoft.com/office/powerpoint/2010/main" val="3412172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B4CC-8B99-4A59-86A9-BCD07FD114B9}"/>
              </a:ext>
            </a:extLst>
          </p:cNvPr>
          <p:cNvSpPr>
            <a:spLocks noGrp="1"/>
          </p:cNvSpPr>
          <p:nvPr>
            <p:ph type="title"/>
          </p:nvPr>
        </p:nvSpPr>
        <p:spPr/>
        <p:txBody>
          <a:bodyPr>
            <a:normAutofit fontScale="90000"/>
          </a:bodyPr>
          <a:lstStyle/>
          <a:p>
            <a:r>
              <a:rPr lang="en-US" dirty="0"/>
              <a:t>TCMT 619 Personal Leadership Coaching</a:t>
            </a:r>
          </a:p>
        </p:txBody>
      </p:sp>
      <p:sp>
        <p:nvSpPr>
          <p:cNvPr id="3" name="Content Placeholder 2">
            <a:extLst>
              <a:ext uri="{FF2B5EF4-FFF2-40B4-BE49-F238E27FC236}">
                <a16:creationId xmlns:a16="http://schemas.microsoft.com/office/drawing/2014/main" id="{F23AF590-4451-4B2E-B8A7-DA68B3478E00}"/>
              </a:ext>
            </a:extLst>
          </p:cNvPr>
          <p:cNvSpPr>
            <a:spLocks noGrp="1"/>
          </p:cNvSpPr>
          <p:nvPr>
            <p:ph idx="1"/>
          </p:nvPr>
        </p:nvSpPr>
        <p:spPr>
          <a:xfrm>
            <a:off x="3209234" y="1600200"/>
            <a:ext cx="5477565" cy="4301681"/>
          </a:xfrm>
        </p:spPr>
        <p:txBody>
          <a:bodyPr/>
          <a:lstStyle/>
          <a:p>
            <a:pPr marL="0" indent="0">
              <a:buNone/>
            </a:pPr>
            <a:r>
              <a:rPr lang="en-US" dirty="0">
                <a:solidFill>
                  <a:srgbClr val="500000"/>
                </a:solidFill>
                <a:latin typeface="Minion Pro SmBd" panose="02040603060306020203" pitchFamily="18" charset="0"/>
              </a:rPr>
              <a:t>Dr. Ben </a:t>
            </a:r>
            <a:r>
              <a:rPr lang="en-US" dirty="0" err="1">
                <a:solidFill>
                  <a:srgbClr val="500000"/>
                </a:solidFill>
                <a:latin typeface="Minion Pro SmBd" panose="02040603060306020203" pitchFamily="18" charset="0"/>
              </a:rPr>
              <a:t>Zoghi</a:t>
            </a:r>
            <a:endParaRPr lang="en-US" dirty="0">
              <a:solidFill>
                <a:srgbClr val="500000"/>
              </a:solidFill>
              <a:latin typeface="Minion Pro SmBd" panose="02040603060306020203" pitchFamily="18" charset="0"/>
            </a:endParaRPr>
          </a:p>
          <a:p>
            <a:pPr marL="0" indent="0">
              <a:buNone/>
            </a:pPr>
            <a:r>
              <a:rPr lang="en-US" dirty="0">
                <a:latin typeface="Minion Pro" panose="02040503050306020203" pitchFamily="18" charset="0"/>
              </a:rPr>
              <a:t>Founding Director              Master of Engineering Technical Management</a:t>
            </a:r>
          </a:p>
          <a:p>
            <a:pPr marL="0" indent="0">
              <a:buNone/>
            </a:pPr>
            <a:endParaRPr lang="en-US" dirty="0">
              <a:latin typeface="Minion Pro" panose="02040503050306020203" pitchFamily="18" charset="0"/>
            </a:endParaRPr>
          </a:p>
          <a:p>
            <a:pPr marL="0" indent="0">
              <a:buNone/>
            </a:pPr>
            <a:r>
              <a:rPr lang="en-US" dirty="0">
                <a:latin typeface="Minion Pro" panose="02040503050306020203" pitchFamily="18" charset="0"/>
              </a:rPr>
              <a:t>Victor H. Thompson Professor</a:t>
            </a:r>
          </a:p>
        </p:txBody>
      </p:sp>
      <p:pic>
        <p:nvPicPr>
          <p:cNvPr id="4" name="Content Placeholder 4">
            <a:extLst>
              <a:ext uri="{FF2B5EF4-FFF2-40B4-BE49-F238E27FC236}">
                <a16:creationId xmlns:a16="http://schemas.microsoft.com/office/drawing/2014/main" id="{D912A57A-05B9-4806-AAA2-C5506A49D765}"/>
              </a:ext>
            </a:extLst>
          </p:cNvPr>
          <p:cNvPicPr>
            <a:picLocks noChangeAspect="1"/>
          </p:cNvPicPr>
          <p:nvPr/>
        </p:nvPicPr>
        <p:blipFill>
          <a:blip r:embed="rId2"/>
          <a:stretch>
            <a:fillRect/>
          </a:stretch>
        </p:blipFill>
        <p:spPr>
          <a:xfrm>
            <a:off x="457200" y="5901881"/>
            <a:ext cx="2752035" cy="640080"/>
          </a:xfrm>
          <a:prstGeom prst="rect">
            <a:avLst/>
          </a:prstGeom>
        </p:spPr>
      </p:pic>
      <p:pic>
        <p:nvPicPr>
          <p:cNvPr id="1026" name="Picture 2">
            <a:extLst>
              <a:ext uri="{FF2B5EF4-FFF2-40B4-BE49-F238E27FC236}">
                <a16:creationId xmlns:a16="http://schemas.microsoft.com/office/drawing/2014/main" id="{A7B614DB-5D52-4108-8CA7-D38EDDE26FB8}"/>
              </a:ext>
            </a:extLst>
          </p:cNvPr>
          <p:cNvPicPr>
            <a:picLocks noChangeAspect="1" noChangeArrowheads="1"/>
          </p:cNvPicPr>
          <p:nvPr/>
        </p:nvPicPr>
        <p:blipFill>
          <a:blip r:embed="rId3"/>
          <a:stretch>
            <a:fillRect/>
          </a:stretch>
        </p:blipFill>
        <p:spPr bwMode="auto">
          <a:xfrm>
            <a:off x="487789" y="1600200"/>
            <a:ext cx="2331720" cy="310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68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B4CC-8B99-4A59-86A9-BCD07FD114B9}"/>
              </a:ext>
            </a:extLst>
          </p:cNvPr>
          <p:cNvSpPr>
            <a:spLocks noGrp="1"/>
          </p:cNvSpPr>
          <p:nvPr>
            <p:ph type="title"/>
          </p:nvPr>
        </p:nvSpPr>
        <p:spPr/>
        <p:txBody>
          <a:bodyPr>
            <a:normAutofit fontScale="90000"/>
          </a:bodyPr>
          <a:lstStyle/>
          <a:p>
            <a:r>
              <a:rPr lang="en-US" dirty="0"/>
              <a:t>TCMT 619 Personal Leadership Coaching</a:t>
            </a:r>
          </a:p>
        </p:txBody>
      </p:sp>
      <p:sp>
        <p:nvSpPr>
          <p:cNvPr id="3" name="Content Placeholder 2">
            <a:extLst>
              <a:ext uri="{FF2B5EF4-FFF2-40B4-BE49-F238E27FC236}">
                <a16:creationId xmlns:a16="http://schemas.microsoft.com/office/drawing/2014/main" id="{F23AF590-4451-4B2E-B8A7-DA68B3478E00}"/>
              </a:ext>
            </a:extLst>
          </p:cNvPr>
          <p:cNvSpPr>
            <a:spLocks noGrp="1"/>
          </p:cNvSpPr>
          <p:nvPr>
            <p:ph idx="1"/>
          </p:nvPr>
        </p:nvSpPr>
        <p:spPr>
          <a:xfrm>
            <a:off x="3209234" y="1600200"/>
            <a:ext cx="5477565" cy="4301681"/>
          </a:xfrm>
        </p:spPr>
        <p:txBody>
          <a:bodyPr/>
          <a:lstStyle/>
          <a:p>
            <a:pPr marL="0" indent="0">
              <a:buNone/>
            </a:pPr>
            <a:r>
              <a:rPr lang="en-US" dirty="0">
                <a:solidFill>
                  <a:srgbClr val="500000"/>
                </a:solidFill>
                <a:latin typeface="Minion Pro SmBd" panose="02040603060306020203" pitchFamily="18" charset="0"/>
              </a:rPr>
              <a:t>Prof. Bryan Anderson</a:t>
            </a:r>
          </a:p>
          <a:p>
            <a:pPr marL="0" indent="0">
              <a:buNone/>
            </a:pPr>
            <a:r>
              <a:rPr lang="en-US" dirty="0">
                <a:latin typeface="Minion Pro" panose="02040503050306020203" pitchFamily="18" charset="0"/>
              </a:rPr>
              <a:t>Industry Professor</a:t>
            </a:r>
          </a:p>
          <a:p>
            <a:pPr marL="0" indent="0">
              <a:buNone/>
            </a:pPr>
            <a:endParaRPr lang="en-US" dirty="0">
              <a:latin typeface="Minion Pro" panose="02040503050306020203" pitchFamily="18" charset="0"/>
            </a:endParaRPr>
          </a:p>
          <a:p>
            <a:pPr marL="0" indent="0">
              <a:buNone/>
            </a:pPr>
            <a:r>
              <a:rPr lang="en-US" dirty="0">
                <a:latin typeface="Minion Pro" panose="02040503050306020203" pitchFamily="18" charset="0"/>
              </a:rPr>
              <a:t>Anderson &amp; Anderson</a:t>
            </a:r>
          </a:p>
          <a:p>
            <a:pPr marL="0" indent="0">
              <a:buNone/>
            </a:pPr>
            <a:r>
              <a:rPr lang="en-US" dirty="0">
                <a:latin typeface="Minion Pro" panose="02040503050306020203" pitchFamily="18" charset="0"/>
              </a:rPr>
              <a:t>EQ Coach</a:t>
            </a:r>
          </a:p>
        </p:txBody>
      </p:sp>
      <p:pic>
        <p:nvPicPr>
          <p:cNvPr id="4" name="Content Placeholder 4">
            <a:extLst>
              <a:ext uri="{FF2B5EF4-FFF2-40B4-BE49-F238E27FC236}">
                <a16:creationId xmlns:a16="http://schemas.microsoft.com/office/drawing/2014/main" id="{D912A57A-05B9-4806-AAA2-C5506A49D765}"/>
              </a:ext>
            </a:extLst>
          </p:cNvPr>
          <p:cNvPicPr>
            <a:picLocks noChangeAspect="1"/>
          </p:cNvPicPr>
          <p:nvPr/>
        </p:nvPicPr>
        <p:blipFill>
          <a:blip r:embed="rId2"/>
          <a:stretch>
            <a:fillRect/>
          </a:stretch>
        </p:blipFill>
        <p:spPr>
          <a:xfrm>
            <a:off x="457200" y="5901881"/>
            <a:ext cx="2752035" cy="640080"/>
          </a:xfrm>
          <a:prstGeom prst="rect">
            <a:avLst/>
          </a:prstGeom>
        </p:spPr>
      </p:pic>
      <p:pic>
        <p:nvPicPr>
          <p:cNvPr id="1026" name="Picture 2">
            <a:extLst>
              <a:ext uri="{FF2B5EF4-FFF2-40B4-BE49-F238E27FC236}">
                <a16:creationId xmlns:a16="http://schemas.microsoft.com/office/drawing/2014/main" id="{A7B614DB-5D52-4108-8CA7-D38EDDE26FB8}"/>
              </a:ext>
            </a:extLst>
          </p:cNvPr>
          <p:cNvPicPr>
            <a:picLocks noChangeAspect="1" noChangeArrowheads="1"/>
          </p:cNvPicPr>
          <p:nvPr/>
        </p:nvPicPr>
        <p:blipFill>
          <a:blip r:embed="rId3"/>
          <a:stretch>
            <a:fillRect/>
          </a:stretch>
        </p:blipFill>
        <p:spPr bwMode="auto">
          <a:xfrm>
            <a:off x="487789" y="1600200"/>
            <a:ext cx="2331720" cy="310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374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5F3BB-B9EE-4448-8D1E-CF3AE2B0DD40}"/>
              </a:ext>
            </a:extLst>
          </p:cNvPr>
          <p:cNvSpPr>
            <a:spLocks noGrp="1"/>
          </p:cNvSpPr>
          <p:nvPr>
            <p:ph type="title"/>
          </p:nvPr>
        </p:nvSpPr>
        <p:spPr/>
        <p:txBody>
          <a:bodyPr>
            <a:normAutofit fontScale="90000"/>
          </a:bodyPr>
          <a:lstStyle/>
          <a:p>
            <a:r>
              <a:rPr lang="en-US" dirty="0"/>
              <a:t>TCMT 619 Personal Leadership Coaching</a:t>
            </a:r>
          </a:p>
        </p:txBody>
      </p:sp>
      <p:sp>
        <p:nvSpPr>
          <p:cNvPr id="3" name="Content Placeholder 2">
            <a:extLst>
              <a:ext uri="{FF2B5EF4-FFF2-40B4-BE49-F238E27FC236}">
                <a16:creationId xmlns:a16="http://schemas.microsoft.com/office/drawing/2014/main" id="{86B1C149-2947-427F-AC16-0CDE0E883A27}"/>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F3804088-C7AD-4001-BF36-4580B09F0CB2}"/>
              </a:ext>
            </a:extLst>
          </p:cNvPr>
          <p:cNvPicPr>
            <a:picLocks noChangeAspect="1"/>
          </p:cNvPicPr>
          <p:nvPr/>
        </p:nvPicPr>
        <p:blipFill>
          <a:blip r:embed="rId2"/>
          <a:stretch>
            <a:fillRect/>
          </a:stretch>
        </p:blipFill>
        <p:spPr>
          <a:xfrm>
            <a:off x="457200" y="5901881"/>
            <a:ext cx="2752035" cy="640080"/>
          </a:xfrm>
          <a:prstGeom prst="rect">
            <a:avLst/>
          </a:prstGeom>
        </p:spPr>
      </p:pic>
    </p:spTree>
    <p:extLst>
      <p:ext uri="{BB962C8B-B14F-4D97-AF65-F5344CB8AC3E}">
        <p14:creationId xmlns:p14="http://schemas.microsoft.com/office/powerpoint/2010/main" val="1456764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Lunch Break</a:t>
            </a:r>
          </a:p>
        </p:txBody>
      </p:sp>
      <p:pic>
        <p:nvPicPr>
          <p:cNvPr id="3" name="war-hymn">
            <a:hlinkClick r:id="" action="ppaction://media"/>
            <a:extLst>
              <a:ext uri="{FF2B5EF4-FFF2-40B4-BE49-F238E27FC236}">
                <a16:creationId xmlns:a16="http://schemas.microsoft.com/office/drawing/2014/main" id="{4CEB07ED-E4DA-4492-BAC1-8011289CE2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85800" y="5951376"/>
            <a:ext cx="609600" cy="609600"/>
          </a:xfrm>
          <a:prstGeom prst="rect">
            <a:avLst/>
          </a:prstGeom>
        </p:spPr>
      </p:pic>
    </p:spTree>
    <p:extLst>
      <p:ext uri="{BB962C8B-B14F-4D97-AF65-F5344CB8AC3E}">
        <p14:creationId xmlns:p14="http://schemas.microsoft.com/office/powerpoint/2010/main" val="123542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3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B4CC-8B99-4A59-86A9-BCD07FD114B9}"/>
              </a:ext>
            </a:extLst>
          </p:cNvPr>
          <p:cNvSpPr>
            <a:spLocks noGrp="1"/>
          </p:cNvSpPr>
          <p:nvPr>
            <p:ph type="title"/>
          </p:nvPr>
        </p:nvSpPr>
        <p:spPr/>
        <p:txBody>
          <a:bodyPr/>
          <a:lstStyle/>
          <a:p>
            <a:r>
              <a:rPr lang="en-US" dirty="0"/>
              <a:t>Student Introductions</a:t>
            </a:r>
          </a:p>
        </p:txBody>
      </p:sp>
      <p:sp>
        <p:nvSpPr>
          <p:cNvPr id="3" name="Content Placeholder 2">
            <a:extLst>
              <a:ext uri="{FF2B5EF4-FFF2-40B4-BE49-F238E27FC236}">
                <a16:creationId xmlns:a16="http://schemas.microsoft.com/office/drawing/2014/main" id="{F23AF590-4451-4B2E-B8A7-DA68B3478E00}"/>
              </a:ext>
            </a:extLst>
          </p:cNvPr>
          <p:cNvSpPr>
            <a:spLocks noGrp="1"/>
          </p:cNvSpPr>
          <p:nvPr>
            <p:ph idx="1"/>
          </p:nvPr>
        </p:nvSpPr>
        <p:spPr/>
        <p:txBody>
          <a:bodyPr/>
          <a:lstStyle/>
          <a:p>
            <a:pPr>
              <a:lnSpc>
                <a:spcPct val="150000"/>
              </a:lnSpc>
            </a:pPr>
            <a:r>
              <a:rPr lang="en-US" dirty="0">
                <a:latin typeface="Minion Pro" panose="02040503050306020203" pitchFamily="18" charset="0"/>
              </a:rPr>
              <a:t>Name</a:t>
            </a:r>
          </a:p>
          <a:p>
            <a:pPr>
              <a:lnSpc>
                <a:spcPct val="150000"/>
              </a:lnSpc>
            </a:pPr>
            <a:r>
              <a:rPr lang="en-US" dirty="0">
                <a:latin typeface="Minion Pro" panose="02040503050306020203" pitchFamily="18" charset="0"/>
              </a:rPr>
              <a:t>Company</a:t>
            </a:r>
          </a:p>
          <a:p>
            <a:pPr>
              <a:lnSpc>
                <a:spcPct val="150000"/>
              </a:lnSpc>
            </a:pPr>
            <a:r>
              <a:rPr lang="en-US" dirty="0">
                <a:latin typeface="Minion Pro" panose="02040503050306020203" pitchFamily="18" charset="0"/>
              </a:rPr>
              <a:t>Title</a:t>
            </a:r>
          </a:p>
          <a:p>
            <a:pPr>
              <a:lnSpc>
                <a:spcPct val="150000"/>
              </a:lnSpc>
            </a:pPr>
            <a:r>
              <a:rPr lang="en-US" dirty="0">
                <a:latin typeface="Minion Pro" panose="02040503050306020203" pitchFamily="18" charset="0"/>
              </a:rPr>
              <a:t>Why METM?</a:t>
            </a:r>
          </a:p>
        </p:txBody>
      </p:sp>
      <p:pic>
        <p:nvPicPr>
          <p:cNvPr id="4" name="Content Placeholder 4">
            <a:extLst>
              <a:ext uri="{FF2B5EF4-FFF2-40B4-BE49-F238E27FC236}">
                <a16:creationId xmlns:a16="http://schemas.microsoft.com/office/drawing/2014/main" id="{D912A57A-05B9-4806-AAA2-C5506A49D765}"/>
              </a:ext>
            </a:extLst>
          </p:cNvPr>
          <p:cNvPicPr>
            <a:picLocks noChangeAspect="1"/>
          </p:cNvPicPr>
          <p:nvPr/>
        </p:nvPicPr>
        <p:blipFill>
          <a:blip r:embed="rId3"/>
          <a:stretch>
            <a:fillRect/>
          </a:stretch>
        </p:blipFill>
        <p:spPr>
          <a:xfrm>
            <a:off x="457200" y="5901881"/>
            <a:ext cx="2752035" cy="640080"/>
          </a:xfrm>
          <a:prstGeom prst="rect">
            <a:avLst/>
          </a:prstGeom>
        </p:spPr>
      </p:pic>
    </p:spTree>
    <p:extLst>
      <p:ext uri="{BB962C8B-B14F-4D97-AF65-F5344CB8AC3E}">
        <p14:creationId xmlns:p14="http://schemas.microsoft.com/office/powerpoint/2010/main" val="11010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B4CC-8B99-4A59-86A9-BCD07FD114B9}"/>
              </a:ext>
            </a:extLst>
          </p:cNvPr>
          <p:cNvSpPr>
            <a:spLocks noGrp="1"/>
          </p:cNvSpPr>
          <p:nvPr>
            <p:ph type="title"/>
          </p:nvPr>
        </p:nvSpPr>
        <p:spPr/>
        <p:txBody>
          <a:bodyPr/>
          <a:lstStyle/>
          <a:p>
            <a:r>
              <a:rPr lang="en-US" dirty="0"/>
              <a:t>Department Welcome</a:t>
            </a:r>
          </a:p>
        </p:txBody>
      </p:sp>
      <p:sp>
        <p:nvSpPr>
          <p:cNvPr id="3" name="Content Placeholder 2">
            <a:extLst>
              <a:ext uri="{FF2B5EF4-FFF2-40B4-BE49-F238E27FC236}">
                <a16:creationId xmlns:a16="http://schemas.microsoft.com/office/drawing/2014/main" id="{F23AF590-4451-4B2E-B8A7-DA68B3478E00}"/>
              </a:ext>
            </a:extLst>
          </p:cNvPr>
          <p:cNvSpPr>
            <a:spLocks noGrp="1"/>
          </p:cNvSpPr>
          <p:nvPr>
            <p:ph idx="1"/>
          </p:nvPr>
        </p:nvSpPr>
        <p:spPr>
          <a:xfrm>
            <a:off x="3209234" y="1600200"/>
            <a:ext cx="5477565" cy="4301681"/>
          </a:xfrm>
        </p:spPr>
        <p:txBody>
          <a:bodyPr/>
          <a:lstStyle/>
          <a:p>
            <a:pPr marL="0" indent="0">
              <a:buNone/>
            </a:pPr>
            <a:r>
              <a:rPr lang="en-US" dirty="0">
                <a:solidFill>
                  <a:srgbClr val="500000"/>
                </a:solidFill>
                <a:latin typeface="Minion Pro SmBd" panose="02040603060306020203" pitchFamily="18" charset="0"/>
              </a:rPr>
              <a:t>Dr. Reza Langari</a:t>
            </a:r>
          </a:p>
          <a:p>
            <a:pPr marL="0" indent="0">
              <a:buNone/>
            </a:pPr>
            <a:r>
              <a:rPr lang="en-US" dirty="0">
                <a:latin typeface="Minion Pro" panose="02040503050306020203" pitchFamily="18" charset="0"/>
              </a:rPr>
              <a:t>Department Head    Engineering Technology &amp; Industrial Distribution</a:t>
            </a:r>
          </a:p>
          <a:p>
            <a:pPr marL="0" indent="0">
              <a:buNone/>
            </a:pPr>
            <a:endParaRPr lang="en-US" dirty="0">
              <a:latin typeface="Minion Pro" panose="02040503050306020203" pitchFamily="18" charset="0"/>
            </a:endParaRPr>
          </a:p>
          <a:p>
            <a:pPr marL="0" indent="0">
              <a:buNone/>
            </a:pPr>
            <a:r>
              <a:rPr lang="en-US" dirty="0">
                <a:latin typeface="Minion Pro" panose="02040503050306020203" pitchFamily="18" charset="0"/>
              </a:rPr>
              <a:t>JR Thompson Endowed Chair</a:t>
            </a:r>
          </a:p>
        </p:txBody>
      </p:sp>
      <p:pic>
        <p:nvPicPr>
          <p:cNvPr id="4" name="Content Placeholder 4">
            <a:extLst>
              <a:ext uri="{FF2B5EF4-FFF2-40B4-BE49-F238E27FC236}">
                <a16:creationId xmlns:a16="http://schemas.microsoft.com/office/drawing/2014/main" id="{D912A57A-05B9-4806-AAA2-C5506A49D765}"/>
              </a:ext>
            </a:extLst>
          </p:cNvPr>
          <p:cNvPicPr>
            <a:picLocks noChangeAspect="1"/>
          </p:cNvPicPr>
          <p:nvPr/>
        </p:nvPicPr>
        <p:blipFill>
          <a:blip r:embed="rId2"/>
          <a:stretch>
            <a:fillRect/>
          </a:stretch>
        </p:blipFill>
        <p:spPr>
          <a:xfrm>
            <a:off x="457200" y="5901881"/>
            <a:ext cx="2752035" cy="640080"/>
          </a:xfrm>
          <a:prstGeom prst="rect">
            <a:avLst/>
          </a:prstGeom>
        </p:spPr>
      </p:pic>
      <p:pic>
        <p:nvPicPr>
          <p:cNvPr id="1026" name="Picture 2" descr="Reza Langari">
            <a:extLst>
              <a:ext uri="{FF2B5EF4-FFF2-40B4-BE49-F238E27FC236}">
                <a16:creationId xmlns:a16="http://schemas.microsoft.com/office/drawing/2014/main" id="{A7B614DB-5D52-4108-8CA7-D38EDDE26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2392898" cy="310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863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B4CC-8B99-4A59-86A9-BCD07FD114B9}"/>
              </a:ext>
            </a:extLst>
          </p:cNvPr>
          <p:cNvSpPr>
            <a:spLocks noGrp="1"/>
          </p:cNvSpPr>
          <p:nvPr>
            <p:ph type="title"/>
          </p:nvPr>
        </p:nvSpPr>
        <p:spPr/>
        <p:txBody>
          <a:bodyPr>
            <a:normAutofit fontScale="90000"/>
          </a:bodyPr>
          <a:lstStyle/>
          <a:p>
            <a:r>
              <a:rPr lang="en-US" dirty="0"/>
              <a:t>Introduction &amp; When to Contact </a:t>
            </a:r>
          </a:p>
        </p:txBody>
      </p:sp>
      <p:sp>
        <p:nvSpPr>
          <p:cNvPr id="3" name="Content Placeholder 2">
            <a:extLst>
              <a:ext uri="{FF2B5EF4-FFF2-40B4-BE49-F238E27FC236}">
                <a16:creationId xmlns:a16="http://schemas.microsoft.com/office/drawing/2014/main" id="{F23AF590-4451-4B2E-B8A7-DA68B3478E00}"/>
              </a:ext>
            </a:extLst>
          </p:cNvPr>
          <p:cNvSpPr>
            <a:spLocks noGrp="1"/>
          </p:cNvSpPr>
          <p:nvPr>
            <p:ph idx="1"/>
          </p:nvPr>
        </p:nvSpPr>
        <p:spPr>
          <a:xfrm>
            <a:off x="3209234" y="1600200"/>
            <a:ext cx="5477565" cy="4301681"/>
          </a:xfrm>
        </p:spPr>
        <p:txBody>
          <a:bodyPr/>
          <a:lstStyle/>
          <a:p>
            <a:pPr marL="0" indent="0">
              <a:buNone/>
            </a:pPr>
            <a:r>
              <a:rPr lang="en-US" dirty="0">
                <a:solidFill>
                  <a:srgbClr val="500000"/>
                </a:solidFill>
                <a:latin typeface="Minion Pro SmBd" panose="02040603060306020203" pitchFamily="18" charset="0"/>
              </a:rPr>
              <a:t>Ms. Leslie Ehlers</a:t>
            </a:r>
          </a:p>
          <a:p>
            <a:pPr marL="0" indent="0">
              <a:buNone/>
            </a:pPr>
            <a:r>
              <a:rPr lang="en-US" dirty="0">
                <a:latin typeface="Minion Pro" panose="02040503050306020203" pitchFamily="18" charset="0"/>
              </a:rPr>
              <a:t>Assistant Director              Master of Engineering Technical Management</a:t>
            </a:r>
          </a:p>
        </p:txBody>
      </p:sp>
      <p:pic>
        <p:nvPicPr>
          <p:cNvPr id="4" name="Content Placeholder 4">
            <a:extLst>
              <a:ext uri="{FF2B5EF4-FFF2-40B4-BE49-F238E27FC236}">
                <a16:creationId xmlns:a16="http://schemas.microsoft.com/office/drawing/2014/main" id="{D912A57A-05B9-4806-AAA2-C5506A49D765}"/>
              </a:ext>
            </a:extLst>
          </p:cNvPr>
          <p:cNvPicPr>
            <a:picLocks noChangeAspect="1"/>
          </p:cNvPicPr>
          <p:nvPr/>
        </p:nvPicPr>
        <p:blipFill>
          <a:blip r:embed="rId2"/>
          <a:stretch>
            <a:fillRect/>
          </a:stretch>
        </p:blipFill>
        <p:spPr>
          <a:xfrm>
            <a:off x="457200" y="5901881"/>
            <a:ext cx="2752035" cy="640080"/>
          </a:xfrm>
          <a:prstGeom prst="rect">
            <a:avLst/>
          </a:prstGeom>
        </p:spPr>
      </p:pic>
      <p:pic>
        <p:nvPicPr>
          <p:cNvPr id="1026" name="Picture 2">
            <a:extLst>
              <a:ext uri="{FF2B5EF4-FFF2-40B4-BE49-F238E27FC236}">
                <a16:creationId xmlns:a16="http://schemas.microsoft.com/office/drawing/2014/main" id="{A7B614DB-5D52-4108-8CA7-D38EDDE26FB8}"/>
              </a:ext>
            </a:extLst>
          </p:cNvPr>
          <p:cNvPicPr>
            <a:picLocks noChangeAspect="1" noChangeArrowheads="1"/>
          </p:cNvPicPr>
          <p:nvPr/>
        </p:nvPicPr>
        <p:blipFill>
          <a:blip r:embed="rId3"/>
          <a:stretch>
            <a:fillRect/>
          </a:stretch>
        </p:blipFill>
        <p:spPr bwMode="auto">
          <a:xfrm>
            <a:off x="487789" y="1600200"/>
            <a:ext cx="2331720" cy="310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716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B4CC-8B99-4A59-86A9-BCD07FD114B9}"/>
              </a:ext>
            </a:extLst>
          </p:cNvPr>
          <p:cNvSpPr>
            <a:spLocks noGrp="1"/>
          </p:cNvSpPr>
          <p:nvPr>
            <p:ph type="title"/>
          </p:nvPr>
        </p:nvSpPr>
        <p:spPr/>
        <p:txBody>
          <a:bodyPr/>
          <a:lstStyle/>
          <a:p>
            <a:r>
              <a:rPr lang="en-US" dirty="0"/>
              <a:t>Class President</a:t>
            </a:r>
          </a:p>
        </p:txBody>
      </p:sp>
      <p:sp>
        <p:nvSpPr>
          <p:cNvPr id="3" name="Content Placeholder 2">
            <a:extLst>
              <a:ext uri="{FF2B5EF4-FFF2-40B4-BE49-F238E27FC236}">
                <a16:creationId xmlns:a16="http://schemas.microsoft.com/office/drawing/2014/main" id="{F23AF590-4451-4B2E-B8A7-DA68B3478E00}"/>
              </a:ext>
            </a:extLst>
          </p:cNvPr>
          <p:cNvSpPr>
            <a:spLocks noGrp="1"/>
          </p:cNvSpPr>
          <p:nvPr>
            <p:ph idx="1"/>
          </p:nvPr>
        </p:nvSpPr>
        <p:spPr>
          <a:xfrm>
            <a:off x="457200" y="1450908"/>
            <a:ext cx="8229600" cy="4301681"/>
          </a:xfrm>
        </p:spPr>
        <p:txBody>
          <a:bodyPr/>
          <a:lstStyle/>
          <a:p>
            <a:pPr>
              <a:lnSpc>
                <a:spcPct val="150000"/>
              </a:lnSpc>
            </a:pPr>
            <a:r>
              <a:rPr lang="en-US" dirty="0">
                <a:latin typeface="Minion Pro" panose="02040503050306020203" pitchFamily="18" charset="0"/>
              </a:rPr>
              <a:t>Selected during Residency Week</a:t>
            </a:r>
          </a:p>
          <a:p>
            <a:pPr>
              <a:lnSpc>
                <a:spcPct val="300000"/>
              </a:lnSpc>
            </a:pPr>
            <a:r>
              <a:rPr lang="en-US" dirty="0">
                <a:latin typeface="Minion Pro" panose="02040503050306020203" pitchFamily="18" charset="0"/>
              </a:rPr>
              <a:t>Class Decision: Select in August or December?</a:t>
            </a:r>
          </a:p>
        </p:txBody>
      </p:sp>
      <p:pic>
        <p:nvPicPr>
          <p:cNvPr id="4" name="Content Placeholder 4">
            <a:extLst>
              <a:ext uri="{FF2B5EF4-FFF2-40B4-BE49-F238E27FC236}">
                <a16:creationId xmlns:a16="http://schemas.microsoft.com/office/drawing/2014/main" id="{D912A57A-05B9-4806-AAA2-C5506A49D765}"/>
              </a:ext>
            </a:extLst>
          </p:cNvPr>
          <p:cNvPicPr>
            <a:picLocks noChangeAspect="1"/>
          </p:cNvPicPr>
          <p:nvPr/>
        </p:nvPicPr>
        <p:blipFill>
          <a:blip r:embed="rId2"/>
          <a:stretch>
            <a:fillRect/>
          </a:stretch>
        </p:blipFill>
        <p:spPr>
          <a:xfrm>
            <a:off x="457200" y="5901881"/>
            <a:ext cx="2752035" cy="640080"/>
          </a:xfrm>
          <a:prstGeom prst="rect">
            <a:avLst/>
          </a:prstGeom>
        </p:spPr>
      </p:pic>
    </p:spTree>
    <p:extLst>
      <p:ext uri="{BB962C8B-B14F-4D97-AF65-F5344CB8AC3E}">
        <p14:creationId xmlns:p14="http://schemas.microsoft.com/office/powerpoint/2010/main" val="3969545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B4CC-8B99-4A59-86A9-BCD07FD114B9}"/>
              </a:ext>
            </a:extLst>
          </p:cNvPr>
          <p:cNvSpPr>
            <a:spLocks noGrp="1"/>
          </p:cNvSpPr>
          <p:nvPr>
            <p:ph type="title"/>
          </p:nvPr>
        </p:nvSpPr>
        <p:spPr/>
        <p:txBody>
          <a:bodyPr/>
          <a:lstStyle/>
          <a:p>
            <a:r>
              <a:rPr lang="en-US" dirty="0"/>
              <a:t>Social Media</a:t>
            </a:r>
          </a:p>
        </p:txBody>
      </p:sp>
      <p:sp>
        <p:nvSpPr>
          <p:cNvPr id="3" name="Content Placeholder 2">
            <a:extLst>
              <a:ext uri="{FF2B5EF4-FFF2-40B4-BE49-F238E27FC236}">
                <a16:creationId xmlns:a16="http://schemas.microsoft.com/office/drawing/2014/main" id="{F23AF590-4451-4B2E-B8A7-DA68B3478E00}"/>
              </a:ext>
            </a:extLst>
          </p:cNvPr>
          <p:cNvSpPr>
            <a:spLocks noGrp="1"/>
          </p:cNvSpPr>
          <p:nvPr>
            <p:ph idx="1"/>
          </p:nvPr>
        </p:nvSpPr>
        <p:spPr>
          <a:xfrm>
            <a:off x="457200" y="1450908"/>
            <a:ext cx="8229600" cy="4301681"/>
          </a:xfrm>
        </p:spPr>
        <p:txBody>
          <a:bodyPr/>
          <a:lstStyle/>
          <a:p>
            <a:pPr>
              <a:lnSpc>
                <a:spcPct val="150000"/>
              </a:lnSpc>
            </a:pPr>
            <a:r>
              <a:rPr lang="en-US" dirty="0">
                <a:latin typeface="Minion Pro" panose="02040503050306020203" pitchFamily="18" charset="0"/>
              </a:rPr>
              <a:t>Facebook | Class Owned</a:t>
            </a:r>
          </a:p>
          <a:p>
            <a:pPr>
              <a:lnSpc>
                <a:spcPct val="300000"/>
              </a:lnSpc>
            </a:pPr>
            <a:r>
              <a:rPr lang="en-US" dirty="0">
                <a:latin typeface="Minion Pro" panose="02040503050306020203" pitchFamily="18" charset="0"/>
              </a:rPr>
              <a:t>LinkedIn | METM Owned</a:t>
            </a:r>
          </a:p>
        </p:txBody>
      </p:sp>
      <p:pic>
        <p:nvPicPr>
          <p:cNvPr id="4" name="Content Placeholder 4">
            <a:extLst>
              <a:ext uri="{FF2B5EF4-FFF2-40B4-BE49-F238E27FC236}">
                <a16:creationId xmlns:a16="http://schemas.microsoft.com/office/drawing/2014/main" id="{D912A57A-05B9-4806-AAA2-C5506A49D765}"/>
              </a:ext>
            </a:extLst>
          </p:cNvPr>
          <p:cNvPicPr>
            <a:picLocks noChangeAspect="1"/>
          </p:cNvPicPr>
          <p:nvPr/>
        </p:nvPicPr>
        <p:blipFill>
          <a:blip r:embed="rId2"/>
          <a:stretch>
            <a:fillRect/>
          </a:stretch>
        </p:blipFill>
        <p:spPr>
          <a:xfrm>
            <a:off x="457200" y="5901881"/>
            <a:ext cx="2752035" cy="640080"/>
          </a:xfrm>
          <a:prstGeom prst="rect">
            <a:avLst/>
          </a:prstGeom>
        </p:spPr>
      </p:pic>
    </p:spTree>
    <p:extLst>
      <p:ext uri="{BB962C8B-B14F-4D97-AF65-F5344CB8AC3E}">
        <p14:creationId xmlns:p14="http://schemas.microsoft.com/office/powerpoint/2010/main" val="2026507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B4CC-8B99-4A59-86A9-BCD07FD114B9}"/>
              </a:ext>
            </a:extLst>
          </p:cNvPr>
          <p:cNvSpPr>
            <a:spLocks noGrp="1"/>
          </p:cNvSpPr>
          <p:nvPr>
            <p:ph type="title"/>
          </p:nvPr>
        </p:nvSpPr>
        <p:spPr/>
        <p:txBody>
          <a:bodyPr/>
          <a:lstStyle/>
          <a:p>
            <a:r>
              <a:rPr lang="en-US" dirty="0"/>
              <a:t>Student Handbook</a:t>
            </a:r>
          </a:p>
        </p:txBody>
      </p:sp>
      <p:sp>
        <p:nvSpPr>
          <p:cNvPr id="3" name="Content Placeholder 2">
            <a:extLst>
              <a:ext uri="{FF2B5EF4-FFF2-40B4-BE49-F238E27FC236}">
                <a16:creationId xmlns:a16="http://schemas.microsoft.com/office/drawing/2014/main" id="{F23AF590-4451-4B2E-B8A7-DA68B3478E00}"/>
              </a:ext>
            </a:extLst>
          </p:cNvPr>
          <p:cNvSpPr>
            <a:spLocks noGrp="1"/>
          </p:cNvSpPr>
          <p:nvPr>
            <p:ph idx="1"/>
          </p:nvPr>
        </p:nvSpPr>
        <p:spPr>
          <a:xfrm>
            <a:off x="457200" y="1450908"/>
            <a:ext cx="8229600" cy="4301681"/>
          </a:xfrm>
        </p:spPr>
        <p:txBody>
          <a:bodyPr/>
          <a:lstStyle/>
          <a:p>
            <a:pPr>
              <a:lnSpc>
                <a:spcPct val="150000"/>
              </a:lnSpc>
            </a:pPr>
            <a:r>
              <a:rPr lang="en-US" dirty="0">
                <a:latin typeface="Minion Pro" panose="02040503050306020203" pitchFamily="18" charset="0"/>
              </a:rPr>
              <a:t>University Resources</a:t>
            </a:r>
          </a:p>
          <a:p>
            <a:pPr>
              <a:lnSpc>
                <a:spcPct val="150000"/>
              </a:lnSpc>
            </a:pPr>
            <a:r>
              <a:rPr lang="en-US" dirty="0">
                <a:latin typeface="Minion Pro" panose="02040503050306020203" pitchFamily="18" charset="0"/>
              </a:rPr>
              <a:t>METM Student Expectations &amp; Policies</a:t>
            </a:r>
          </a:p>
          <a:p>
            <a:pPr>
              <a:lnSpc>
                <a:spcPct val="150000"/>
              </a:lnSpc>
            </a:pPr>
            <a:r>
              <a:rPr lang="en-US" dirty="0">
                <a:latin typeface="Minion Pro" panose="02040503050306020203" pitchFamily="18" charset="0"/>
              </a:rPr>
              <a:t>Steps for Success</a:t>
            </a:r>
          </a:p>
          <a:p>
            <a:pPr>
              <a:lnSpc>
                <a:spcPct val="150000"/>
              </a:lnSpc>
            </a:pPr>
            <a:r>
              <a:rPr lang="en-US" dirty="0">
                <a:latin typeface="Minion Pro" panose="02040503050306020203" pitchFamily="18" charset="0"/>
              </a:rPr>
              <a:t>Faculty &amp; Staff</a:t>
            </a:r>
          </a:p>
          <a:p>
            <a:pPr>
              <a:lnSpc>
                <a:spcPct val="150000"/>
              </a:lnSpc>
            </a:pPr>
            <a:r>
              <a:rPr lang="en-US" dirty="0">
                <a:latin typeface="Minion Pro" panose="02040503050306020203" pitchFamily="18" charset="0"/>
              </a:rPr>
              <a:t>Student Rosters</a:t>
            </a:r>
          </a:p>
        </p:txBody>
      </p:sp>
      <p:pic>
        <p:nvPicPr>
          <p:cNvPr id="4" name="Content Placeholder 4">
            <a:extLst>
              <a:ext uri="{FF2B5EF4-FFF2-40B4-BE49-F238E27FC236}">
                <a16:creationId xmlns:a16="http://schemas.microsoft.com/office/drawing/2014/main" id="{D912A57A-05B9-4806-AAA2-C5506A49D765}"/>
              </a:ext>
            </a:extLst>
          </p:cNvPr>
          <p:cNvPicPr>
            <a:picLocks noChangeAspect="1"/>
          </p:cNvPicPr>
          <p:nvPr/>
        </p:nvPicPr>
        <p:blipFill>
          <a:blip r:embed="rId2"/>
          <a:stretch>
            <a:fillRect/>
          </a:stretch>
        </p:blipFill>
        <p:spPr>
          <a:xfrm>
            <a:off x="457200" y="5901881"/>
            <a:ext cx="2752035" cy="640080"/>
          </a:xfrm>
          <a:prstGeom prst="rect">
            <a:avLst/>
          </a:prstGeom>
        </p:spPr>
      </p:pic>
    </p:spTree>
    <p:extLst>
      <p:ext uri="{BB962C8B-B14F-4D97-AF65-F5344CB8AC3E}">
        <p14:creationId xmlns:p14="http://schemas.microsoft.com/office/powerpoint/2010/main" val="1267872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B4CC-8B99-4A59-86A9-BCD07FD114B9}"/>
              </a:ext>
            </a:extLst>
          </p:cNvPr>
          <p:cNvSpPr>
            <a:spLocks noGrp="1"/>
          </p:cNvSpPr>
          <p:nvPr>
            <p:ph type="title"/>
          </p:nvPr>
        </p:nvSpPr>
        <p:spPr/>
        <p:txBody>
          <a:bodyPr/>
          <a:lstStyle/>
          <a:p>
            <a:r>
              <a:rPr lang="en-US" dirty="0"/>
              <a:t>Degree Plan</a:t>
            </a:r>
          </a:p>
        </p:txBody>
      </p:sp>
      <p:sp>
        <p:nvSpPr>
          <p:cNvPr id="3" name="Content Placeholder 2">
            <a:extLst>
              <a:ext uri="{FF2B5EF4-FFF2-40B4-BE49-F238E27FC236}">
                <a16:creationId xmlns:a16="http://schemas.microsoft.com/office/drawing/2014/main" id="{F23AF590-4451-4B2E-B8A7-DA68B3478E00}"/>
              </a:ext>
            </a:extLst>
          </p:cNvPr>
          <p:cNvSpPr>
            <a:spLocks noGrp="1"/>
          </p:cNvSpPr>
          <p:nvPr>
            <p:ph idx="1"/>
          </p:nvPr>
        </p:nvSpPr>
        <p:spPr/>
        <p:txBody>
          <a:bodyPr/>
          <a:lstStyle/>
          <a:p>
            <a:pPr>
              <a:lnSpc>
                <a:spcPct val="150000"/>
              </a:lnSpc>
            </a:pPr>
            <a:r>
              <a:rPr lang="en-US" dirty="0">
                <a:latin typeface="Minion Pro" panose="02040503050306020203" pitchFamily="18" charset="0"/>
              </a:rPr>
              <a:t>August 18 Deadline</a:t>
            </a:r>
          </a:p>
          <a:p>
            <a:pPr>
              <a:lnSpc>
                <a:spcPct val="300000"/>
              </a:lnSpc>
            </a:pPr>
            <a:r>
              <a:rPr lang="en-US" dirty="0">
                <a:latin typeface="Minion Pro" panose="02040503050306020203" pitchFamily="18" charset="0"/>
              </a:rPr>
              <a:t>Step-by-Step Instructions</a:t>
            </a:r>
          </a:p>
        </p:txBody>
      </p:sp>
      <p:pic>
        <p:nvPicPr>
          <p:cNvPr id="4" name="Content Placeholder 4">
            <a:extLst>
              <a:ext uri="{FF2B5EF4-FFF2-40B4-BE49-F238E27FC236}">
                <a16:creationId xmlns:a16="http://schemas.microsoft.com/office/drawing/2014/main" id="{D912A57A-05B9-4806-AAA2-C5506A49D765}"/>
              </a:ext>
            </a:extLst>
          </p:cNvPr>
          <p:cNvPicPr>
            <a:picLocks noChangeAspect="1"/>
          </p:cNvPicPr>
          <p:nvPr/>
        </p:nvPicPr>
        <p:blipFill>
          <a:blip r:embed="rId2"/>
          <a:stretch>
            <a:fillRect/>
          </a:stretch>
        </p:blipFill>
        <p:spPr>
          <a:xfrm>
            <a:off x="457200" y="5901881"/>
            <a:ext cx="2752035" cy="640080"/>
          </a:xfrm>
          <a:prstGeom prst="rect">
            <a:avLst/>
          </a:prstGeom>
        </p:spPr>
      </p:pic>
    </p:spTree>
    <p:extLst>
      <p:ext uri="{BB962C8B-B14F-4D97-AF65-F5344CB8AC3E}">
        <p14:creationId xmlns:p14="http://schemas.microsoft.com/office/powerpoint/2010/main" val="3389282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Break</a:t>
            </a:r>
          </a:p>
        </p:txBody>
      </p:sp>
      <p:pic>
        <p:nvPicPr>
          <p:cNvPr id="3" name="spirit-of-aggieland">
            <a:hlinkClick r:id="" action="ppaction://media"/>
            <a:extLst>
              <a:ext uri="{FF2B5EF4-FFF2-40B4-BE49-F238E27FC236}">
                <a16:creationId xmlns:a16="http://schemas.microsoft.com/office/drawing/2014/main" id="{AAA9F721-4A3E-46BC-BF0D-79B34A23C85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85800" y="5979367"/>
            <a:ext cx="609600" cy="609600"/>
          </a:xfrm>
          <a:prstGeom prst="rect">
            <a:avLst/>
          </a:prstGeom>
        </p:spPr>
      </p:pic>
    </p:spTree>
    <p:extLst>
      <p:ext uri="{BB962C8B-B14F-4D97-AF65-F5344CB8AC3E}">
        <p14:creationId xmlns:p14="http://schemas.microsoft.com/office/powerpoint/2010/main" val="229430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2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B4CC-8B99-4A59-86A9-BCD07FD114B9}"/>
              </a:ext>
            </a:extLst>
          </p:cNvPr>
          <p:cNvSpPr>
            <a:spLocks noGrp="1"/>
          </p:cNvSpPr>
          <p:nvPr>
            <p:ph type="title"/>
          </p:nvPr>
        </p:nvSpPr>
        <p:spPr/>
        <p:txBody>
          <a:bodyPr/>
          <a:lstStyle/>
          <a:p>
            <a:r>
              <a:rPr lang="en-US" dirty="0"/>
              <a:t>Student Introductions</a:t>
            </a:r>
          </a:p>
        </p:txBody>
      </p:sp>
      <p:sp>
        <p:nvSpPr>
          <p:cNvPr id="3" name="Content Placeholder 2">
            <a:extLst>
              <a:ext uri="{FF2B5EF4-FFF2-40B4-BE49-F238E27FC236}">
                <a16:creationId xmlns:a16="http://schemas.microsoft.com/office/drawing/2014/main" id="{F23AF590-4451-4B2E-B8A7-DA68B3478E00}"/>
              </a:ext>
            </a:extLst>
          </p:cNvPr>
          <p:cNvSpPr>
            <a:spLocks noGrp="1"/>
          </p:cNvSpPr>
          <p:nvPr>
            <p:ph idx="1"/>
          </p:nvPr>
        </p:nvSpPr>
        <p:spPr/>
        <p:txBody>
          <a:bodyPr/>
          <a:lstStyle/>
          <a:p>
            <a:pPr>
              <a:lnSpc>
                <a:spcPct val="150000"/>
              </a:lnSpc>
            </a:pPr>
            <a:r>
              <a:rPr lang="en-US" dirty="0">
                <a:latin typeface="Minion Pro" panose="02040503050306020203" pitchFamily="18" charset="0"/>
              </a:rPr>
              <a:t>Name</a:t>
            </a:r>
          </a:p>
          <a:p>
            <a:pPr>
              <a:lnSpc>
                <a:spcPct val="150000"/>
              </a:lnSpc>
            </a:pPr>
            <a:r>
              <a:rPr lang="en-US" dirty="0">
                <a:latin typeface="Minion Pro" panose="02040503050306020203" pitchFamily="18" charset="0"/>
              </a:rPr>
              <a:t>Company</a:t>
            </a:r>
          </a:p>
          <a:p>
            <a:pPr>
              <a:lnSpc>
                <a:spcPct val="150000"/>
              </a:lnSpc>
            </a:pPr>
            <a:r>
              <a:rPr lang="en-US" dirty="0">
                <a:latin typeface="Minion Pro" panose="02040503050306020203" pitchFamily="18" charset="0"/>
              </a:rPr>
              <a:t>Title</a:t>
            </a:r>
          </a:p>
          <a:p>
            <a:pPr>
              <a:lnSpc>
                <a:spcPct val="150000"/>
              </a:lnSpc>
            </a:pPr>
            <a:r>
              <a:rPr lang="en-US" dirty="0">
                <a:latin typeface="Minion Pro" panose="02040503050306020203" pitchFamily="18" charset="0"/>
              </a:rPr>
              <a:t>Why METM?</a:t>
            </a:r>
          </a:p>
        </p:txBody>
      </p:sp>
      <p:pic>
        <p:nvPicPr>
          <p:cNvPr id="4" name="Content Placeholder 4">
            <a:extLst>
              <a:ext uri="{FF2B5EF4-FFF2-40B4-BE49-F238E27FC236}">
                <a16:creationId xmlns:a16="http://schemas.microsoft.com/office/drawing/2014/main" id="{D912A57A-05B9-4806-AAA2-C5506A49D765}"/>
              </a:ext>
            </a:extLst>
          </p:cNvPr>
          <p:cNvPicPr>
            <a:picLocks noChangeAspect="1"/>
          </p:cNvPicPr>
          <p:nvPr/>
        </p:nvPicPr>
        <p:blipFill>
          <a:blip r:embed="rId3"/>
          <a:stretch>
            <a:fillRect/>
          </a:stretch>
        </p:blipFill>
        <p:spPr>
          <a:xfrm>
            <a:off x="457200" y="5901881"/>
            <a:ext cx="2752035" cy="640080"/>
          </a:xfrm>
          <a:prstGeom prst="rect">
            <a:avLst/>
          </a:prstGeom>
        </p:spPr>
      </p:pic>
    </p:spTree>
    <p:extLst>
      <p:ext uri="{BB962C8B-B14F-4D97-AF65-F5344CB8AC3E}">
        <p14:creationId xmlns:p14="http://schemas.microsoft.com/office/powerpoint/2010/main" val="3738391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B4CC-8B99-4A59-86A9-BCD07FD114B9}"/>
              </a:ext>
            </a:extLst>
          </p:cNvPr>
          <p:cNvSpPr>
            <a:spLocks noGrp="1"/>
          </p:cNvSpPr>
          <p:nvPr>
            <p:ph type="title"/>
          </p:nvPr>
        </p:nvSpPr>
        <p:spPr/>
        <p:txBody>
          <a:bodyPr>
            <a:normAutofit fontScale="90000"/>
          </a:bodyPr>
          <a:lstStyle/>
          <a:p>
            <a:r>
              <a:rPr lang="en-US" dirty="0"/>
              <a:t>Introduction &amp; Research Opportunities </a:t>
            </a:r>
          </a:p>
        </p:txBody>
      </p:sp>
      <p:sp>
        <p:nvSpPr>
          <p:cNvPr id="3" name="Content Placeholder 2">
            <a:extLst>
              <a:ext uri="{FF2B5EF4-FFF2-40B4-BE49-F238E27FC236}">
                <a16:creationId xmlns:a16="http://schemas.microsoft.com/office/drawing/2014/main" id="{F23AF590-4451-4B2E-B8A7-DA68B3478E00}"/>
              </a:ext>
            </a:extLst>
          </p:cNvPr>
          <p:cNvSpPr>
            <a:spLocks noGrp="1"/>
          </p:cNvSpPr>
          <p:nvPr>
            <p:ph idx="1"/>
          </p:nvPr>
        </p:nvSpPr>
        <p:spPr>
          <a:xfrm>
            <a:off x="3209234" y="1600200"/>
            <a:ext cx="5505558" cy="4301681"/>
          </a:xfrm>
        </p:spPr>
        <p:txBody>
          <a:bodyPr/>
          <a:lstStyle/>
          <a:p>
            <a:pPr marL="0" indent="0">
              <a:buNone/>
            </a:pPr>
            <a:r>
              <a:rPr lang="en-US" dirty="0">
                <a:solidFill>
                  <a:srgbClr val="500000"/>
                </a:solidFill>
                <a:latin typeface="Minion Pro SmBd" panose="02040603060306020203" pitchFamily="18" charset="0"/>
              </a:rPr>
              <a:t>Dr. Michele Norton</a:t>
            </a:r>
          </a:p>
          <a:p>
            <a:pPr marL="0" indent="0">
              <a:buNone/>
            </a:pPr>
            <a:r>
              <a:rPr lang="en-US" dirty="0">
                <a:latin typeface="Minion Pro" panose="02040503050306020203" pitchFamily="18" charset="0"/>
              </a:rPr>
              <a:t>Postdoctoral Research Associate              Master of Engineering Technical Management</a:t>
            </a:r>
          </a:p>
        </p:txBody>
      </p:sp>
      <p:pic>
        <p:nvPicPr>
          <p:cNvPr id="4" name="Content Placeholder 4">
            <a:extLst>
              <a:ext uri="{FF2B5EF4-FFF2-40B4-BE49-F238E27FC236}">
                <a16:creationId xmlns:a16="http://schemas.microsoft.com/office/drawing/2014/main" id="{D912A57A-05B9-4806-AAA2-C5506A49D765}"/>
              </a:ext>
            </a:extLst>
          </p:cNvPr>
          <p:cNvPicPr>
            <a:picLocks noChangeAspect="1"/>
          </p:cNvPicPr>
          <p:nvPr/>
        </p:nvPicPr>
        <p:blipFill>
          <a:blip r:embed="rId2"/>
          <a:stretch>
            <a:fillRect/>
          </a:stretch>
        </p:blipFill>
        <p:spPr>
          <a:xfrm>
            <a:off x="457200" y="5901881"/>
            <a:ext cx="2752035" cy="640080"/>
          </a:xfrm>
          <a:prstGeom prst="rect">
            <a:avLst/>
          </a:prstGeom>
        </p:spPr>
      </p:pic>
      <p:pic>
        <p:nvPicPr>
          <p:cNvPr id="1026" name="Picture 2">
            <a:extLst>
              <a:ext uri="{FF2B5EF4-FFF2-40B4-BE49-F238E27FC236}">
                <a16:creationId xmlns:a16="http://schemas.microsoft.com/office/drawing/2014/main" id="{A7B614DB-5D52-4108-8CA7-D38EDDE26FB8}"/>
              </a:ext>
            </a:extLst>
          </p:cNvPr>
          <p:cNvPicPr>
            <a:picLocks noChangeAspect="1" noChangeArrowheads="1"/>
          </p:cNvPicPr>
          <p:nvPr/>
        </p:nvPicPr>
        <p:blipFill>
          <a:blip r:embed="rId3"/>
          <a:stretch>
            <a:fillRect/>
          </a:stretch>
        </p:blipFill>
        <p:spPr bwMode="auto">
          <a:xfrm>
            <a:off x="487789" y="1600200"/>
            <a:ext cx="2331720" cy="310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361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BFAF0-9895-404F-8174-58BDEA811F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D2FCB1-8E01-42BB-9BA5-768A988691C9}"/>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C59ECC9B-4F95-43DF-9722-42631CD82A6F}"/>
              </a:ext>
            </a:extLst>
          </p:cNvPr>
          <p:cNvPicPr>
            <a:picLocks noChangeAspect="1"/>
          </p:cNvPicPr>
          <p:nvPr/>
        </p:nvPicPr>
        <p:blipFill>
          <a:blip r:embed="rId2"/>
          <a:stretch>
            <a:fillRect/>
          </a:stretch>
        </p:blipFill>
        <p:spPr>
          <a:xfrm>
            <a:off x="457200" y="5901881"/>
            <a:ext cx="2752035" cy="640080"/>
          </a:xfrm>
          <a:prstGeom prst="rect">
            <a:avLst/>
          </a:prstGeom>
        </p:spPr>
      </p:pic>
    </p:spTree>
    <p:extLst>
      <p:ext uri="{BB962C8B-B14F-4D97-AF65-F5344CB8AC3E}">
        <p14:creationId xmlns:p14="http://schemas.microsoft.com/office/powerpoint/2010/main" val="1628543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B4CC-8B99-4A59-86A9-BCD07FD114B9}"/>
              </a:ext>
            </a:extLst>
          </p:cNvPr>
          <p:cNvSpPr>
            <a:spLocks noGrp="1"/>
          </p:cNvSpPr>
          <p:nvPr>
            <p:ph type="title"/>
          </p:nvPr>
        </p:nvSpPr>
        <p:spPr/>
        <p:txBody>
          <a:bodyPr>
            <a:normAutofit fontScale="90000"/>
          </a:bodyPr>
          <a:lstStyle/>
          <a:p>
            <a:r>
              <a:rPr lang="en-US" dirty="0"/>
              <a:t>Introduction &amp; When to Contact</a:t>
            </a:r>
          </a:p>
        </p:txBody>
      </p:sp>
      <p:sp>
        <p:nvSpPr>
          <p:cNvPr id="3" name="Content Placeholder 2">
            <a:extLst>
              <a:ext uri="{FF2B5EF4-FFF2-40B4-BE49-F238E27FC236}">
                <a16:creationId xmlns:a16="http://schemas.microsoft.com/office/drawing/2014/main" id="{F23AF590-4451-4B2E-B8A7-DA68B3478E00}"/>
              </a:ext>
            </a:extLst>
          </p:cNvPr>
          <p:cNvSpPr>
            <a:spLocks noGrp="1"/>
          </p:cNvSpPr>
          <p:nvPr>
            <p:ph idx="1"/>
          </p:nvPr>
        </p:nvSpPr>
        <p:spPr>
          <a:xfrm>
            <a:off x="3209234" y="1600200"/>
            <a:ext cx="5505558" cy="4301681"/>
          </a:xfrm>
        </p:spPr>
        <p:txBody>
          <a:bodyPr/>
          <a:lstStyle/>
          <a:p>
            <a:pPr marL="0" indent="0">
              <a:buNone/>
            </a:pPr>
            <a:r>
              <a:rPr lang="en-US" dirty="0">
                <a:solidFill>
                  <a:srgbClr val="500000"/>
                </a:solidFill>
                <a:latin typeface="Minion Pro SmBd" panose="02040603060306020203" pitchFamily="18" charset="0"/>
              </a:rPr>
              <a:t>Dr. Wei Lu</a:t>
            </a:r>
          </a:p>
          <a:p>
            <a:pPr marL="0" indent="0">
              <a:buNone/>
            </a:pPr>
            <a:r>
              <a:rPr lang="en-US" dirty="0">
                <a:latin typeface="Minion Pro" panose="02040503050306020203" pitchFamily="18" charset="0"/>
              </a:rPr>
              <a:t>Curriculum Manager              Master of Engineering Technical Management</a:t>
            </a:r>
          </a:p>
        </p:txBody>
      </p:sp>
      <p:pic>
        <p:nvPicPr>
          <p:cNvPr id="4" name="Content Placeholder 4">
            <a:extLst>
              <a:ext uri="{FF2B5EF4-FFF2-40B4-BE49-F238E27FC236}">
                <a16:creationId xmlns:a16="http://schemas.microsoft.com/office/drawing/2014/main" id="{D912A57A-05B9-4806-AAA2-C5506A49D765}"/>
              </a:ext>
            </a:extLst>
          </p:cNvPr>
          <p:cNvPicPr>
            <a:picLocks noChangeAspect="1"/>
          </p:cNvPicPr>
          <p:nvPr/>
        </p:nvPicPr>
        <p:blipFill>
          <a:blip r:embed="rId2"/>
          <a:stretch>
            <a:fillRect/>
          </a:stretch>
        </p:blipFill>
        <p:spPr>
          <a:xfrm>
            <a:off x="457200" y="5901881"/>
            <a:ext cx="2752035" cy="640080"/>
          </a:xfrm>
          <a:prstGeom prst="rect">
            <a:avLst/>
          </a:prstGeom>
        </p:spPr>
      </p:pic>
      <p:pic>
        <p:nvPicPr>
          <p:cNvPr id="1026" name="Picture 2">
            <a:extLst>
              <a:ext uri="{FF2B5EF4-FFF2-40B4-BE49-F238E27FC236}">
                <a16:creationId xmlns:a16="http://schemas.microsoft.com/office/drawing/2014/main" id="{A7B614DB-5D52-4108-8CA7-D38EDDE26FB8}"/>
              </a:ext>
            </a:extLst>
          </p:cNvPr>
          <p:cNvPicPr>
            <a:picLocks noChangeAspect="1" noChangeArrowheads="1"/>
          </p:cNvPicPr>
          <p:nvPr/>
        </p:nvPicPr>
        <p:blipFill>
          <a:blip r:embed="rId3"/>
          <a:stretch>
            <a:fillRect/>
          </a:stretch>
        </p:blipFill>
        <p:spPr bwMode="auto">
          <a:xfrm>
            <a:off x="487789" y="1600200"/>
            <a:ext cx="2331720" cy="310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757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B4CC-8B99-4A59-86A9-BCD07FD114B9}"/>
              </a:ext>
            </a:extLst>
          </p:cNvPr>
          <p:cNvSpPr>
            <a:spLocks noGrp="1"/>
          </p:cNvSpPr>
          <p:nvPr>
            <p:ph type="title"/>
          </p:nvPr>
        </p:nvSpPr>
        <p:spPr/>
        <p:txBody>
          <a:bodyPr/>
          <a:lstStyle/>
          <a:p>
            <a:r>
              <a:rPr lang="en-US" dirty="0"/>
              <a:t>Student Introductions</a:t>
            </a:r>
          </a:p>
        </p:txBody>
      </p:sp>
      <p:sp>
        <p:nvSpPr>
          <p:cNvPr id="3" name="Content Placeholder 2">
            <a:extLst>
              <a:ext uri="{FF2B5EF4-FFF2-40B4-BE49-F238E27FC236}">
                <a16:creationId xmlns:a16="http://schemas.microsoft.com/office/drawing/2014/main" id="{F23AF590-4451-4B2E-B8A7-DA68B3478E00}"/>
              </a:ext>
            </a:extLst>
          </p:cNvPr>
          <p:cNvSpPr>
            <a:spLocks noGrp="1"/>
          </p:cNvSpPr>
          <p:nvPr>
            <p:ph idx="1"/>
          </p:nvPr>
        </p:nvSpPr>
        <p:spPr/>
        <p:txBody>
          <a:bodyPr/>
          <a:lstStyle/>
          <a:p>
            <a:pPr>
              <a:lnSpc>
                <a:spcPct val="150000"/>
              </a:lnSpc>
            </a:pPr>
            <a:r>
              <a:rPr lang="en-US" dirty="0">
                <a:latin typeface="Minion Pro" panose="02040503050306020203" pitchFamily="18" charset="0"/>
              </a:rPr>
              <a:t>Name</a:t>
            </a:r>
          </a:p>
          <a:p>
            <a:pPr>
              <a:lnSpc>
                <a:spcPct val="150000"/>
              </a:lnSpc>
            </a:pPr>
            <a:r>
              <a:rPr lang="en-US" dirty="0">
                <a:latin typeface="Minion Pro" panose="02040503050306020203" pitchFamily="18" charset="0"/>
              </a:rPr>
              <a:t>Company</a:t>
            </a:r>
          </a:p>
          <a:p>
            <a:pPr>
              <a:lnSpc>
                <a:spcPct val="150000"/>
              </a:lnSpc>
            </a:pPr>
            <a:r>
              <a:rPr lang="en-US" dirty="0">
                <a:latin typeface="Minion Pro" panose="02040503050306020203" pitchFamily="18" charset="0"/>
              </a:rPr>
              <a:t>Title</a:t>
            </a:r>
          </a:p>
          <a:p>
            <a:pPr>
              <a:lnSpc>
                <a:spcPct val="150000"/>
              </a:lnSpc>
            </a:pPr>
            <a:r>
              <a:rPr lang="en-US" dirty="0">
                <a:latin typeface="Minion Pro" panose="02040503050306020203" pitchFamily="18" charset="0"/>
              </a:rPr>
              <a:t>Why METM?</a:t>
            </a:r>
          </a:p>
        </p:txBody>
      </p:sp>
      <p:pic>
        <p:nvPicPr>
          <p:cNvPr id="4" name="Content Placeholder 4">
            <a:extLst>
              <a:ext uri="{FF2B5EF4-FFF2-40B4-BE49-F238E27FC236}">
                <a16:creationId xmlns:a16="http://schemas.microsoft.com/office/drawing/2014/main" id="{D912A57A-05B9-4806-AAA2-C5506A49D765}"/>
              </a:ext>
            </a:extLst>
          </p:cNvPr>
          <p:cNvPicPr>
            <a:picLocks noChangeAspect="1"/>
          </p:cNvPicPr>
          <p:nvPr/>
        </p:nvPicPr>
        <p:blipFill>
          <a:blip r:embed="rId3"/>
          <a:stretch>
            <a:fillRect/>
          </a:stretch>
        </p:blipFill>
        <p:spPr>
          <a:xfrm>
            <a:off x="457200" y="5901881"/>
            <a:ext cx="2752035" cy="640080"/>
          </a:xfrm>
          <a:prstGeom prst="rect">
            <a:avLst/>
          </a:prstGeom>
        </p:spPr>
      </p:pic>
    </p:spTree>
    <p:extLst>
      <p:ext uri="{BB962C8B-B14F-4D97-AF65-F5344CB8AC3E}">
        <p14:creationId xmlns:p14="http://schemas.microsoft.com/office/powerpoint/2010/main" val="2656990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EE781-D5F4-464F-AD0A-300A4557DA74}"/>
              </a:ext>
            </a:extLst>
          </p:cNvPr>
          <p:cNvSpPr>
            <a:spLocks noGrp="1"/>
          </p:cNvSpPr>
          <p:nvPr>
            <p:ph type="title"/>
          </p:nvPr>
        </p:nvSpPr>
        <p:spPr/>
        <p:txBody>
          <a:bodyPr/>
          <a:lstStyle/>
          <a:p>
            <a:r>
              <a:rPr lang="en-US" dirty="0"/>
              <a:t>Canvas Navigation</a:t>
            </a:r>
          </a:p>
        </p:txBody>
      </p:sp>
      <p:sp>
        <p:nvSpPr>
          <p:cNvPr id="3" name="Content Placeholder 2">
            <a:extLst>
              <a:ext uri="{FF2B5EF4-FFF2-40B4-BE49-F238E27FC236}">
                <a16:creationId xmlns:a16="http://schemas.microsoft.com/office/drawing/2014/main" id="{734519E5-897E-4BE9-B09B-846A11CED6D4}"/>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3A696E00-FE28-4247-8CB8-7002433C11A6}"/>
              </a:ext>
            </a:extLst>
          </p:cNvPr>
          <p:cNvPicPr>
            <a:picLocks noChangeAspect="1"/>
          </p:cNvPicPr>
          <p:nvPr/>
        </p:nvPicPr>
        <p:blipFill>
          <a:blip r:embed="rId2"/>
          <a:stretch>
            <a:fillRect/>
          </a:stretch>
        </p:blipFill>
        <p:spPr>
          <a:xfrm>
            <a:off x="457200" y="5901881"/>
            <a:ext cx="2752035" cy="640080"/>
          </a:xfrm>
          <a:prstGeom prst="rect">
            <a:avLst/>
          </a:prstGeom>
        </p:spPr>
      </p:pic>
    </p:spTree>
    <p:extLst>
      <p:ext uri="{BB962C8B-B14F-4D97-AF65-F5344CB8AC3E}">
        <p14:creationId xmlns:p14="http://schemas.microsoft.com/office/powerpoint/2010/main" val="763587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EE781-D5F4-464F-AD0A-300A4557DA74}"/>
              </a:ext>
            </a:extLst>
          </p:cNvPr>
          <p:cNvSpPr>
            <a:spLocks noGrp="1"/>
          </p:cNvSpPr>
          <p:nvPr>
            <p:ph type="title"/>
          </p:nvPr>
        </p:nvSpPr>
        <p:spPr/>
        <p:txBody>
          <a:bodyPr/>
          <a:lstStyle/>
          <a:p>
            <a:r>
              <a:rPr lang="en-US" dirty="0"/>
              <a:t>Canvas Q&amp;A</a:t>
            </a:r>
          </a:p>
        </p:txBody>
      </p:sp>
      <p:sp>
        <p:nvSpPr>
          <p:cNvPr id="3" name="Content Placeholder 2">
            <a:extLst>
              <a:ext uri="{FF2B5EF4-FFF2-40B4-BE49-F238E27FC236}">
                <a16:creationId xmlns:a16="http://schemas.microsoft.com/office/drawing/2014/main" id="{734519E5-897E-4BE9-B09B-846A11CED6D4}"/>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3A696E00-FE28-4247-8CB8-7002433C11A6}"/>
              </a:ext>
            </a:extLst>
          </p:cNvPr>
          <p:cNvPicPr>
            <a:picLocks noChangeAspect="1"/>
          </p:cNvPicPr>
          <p:nvPr/>
        </p:nvPicPr>
        <p:blipFill>
          <a:blip r:embed="rId2"/>
          <a:stretch>
            <a:fillRect/>
          </a:stretch>
        </p:blipFill>
        <p:spPr>
          <a:xfrm>
            <a:off x="457200" y="5901881"/>
            <a:ext cx="2752035" cy="640080"/>
          </a:xfrm>
          <a:prstGeom prst="rect">
            <a:avLst/>
          </a:prstGeom>
        </p:spPr>
      </p:pic>
    </p:spTree>
    <p:extLst>
      <p:ext uri="{BB962C8B-B14F-4D97-AF65-F5344CB8AC3E}">
        <p14:creationId xmlns:p14="http://schemas.microsoft.com/office/powerpoint/2010/main" val="3160371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B8266A-BB81-4236-A494-EDC692D13DD6}"/>
              </a:ext>
            </a:extLst>
          </p:cNvPr>
          <p:cNvPicPr>
            <a:picLocks noChangeAspect="1"/>
          </p:cNvPicPr>
          <p:nvPr/>
        </p:nvPicPr>
        <p:blipFill>
          <a:blip r:embed="rId2"/>
          <a:stretch>
            <a:fillRect/>
          </a:stretch>
        </p:blipFill>
        <p:spPr>
          <a:xfrm>
            <a:off x="502910" y="2070523"/>
            <a:ext cx="8138177" cy="1895860"/>
          </a:xfrm>
          <a:prstGeom prst="rect">
            <a:avLst/>
          </a:prstGeom>
        </p:spPr>
      </p:pic>
    </p:spTree>
    <p:extLst>
      <p:ext uri="{BB962C8B-B14F-4D97-AF65-F5344CB8AC3E}">
        <p14:creationId xmlns:p14="http://schemas.microsoft.com/office/powerpoint/2010/main" val="1032742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B4CC-8B99-4A59-86A9-BCD07FD114B9}"/>
              </a:ext>
            </a:extLst>
          </p:cNvPr>
          <p:cNvSpPr>
            <a:spLocks noGrp="1"/>
          </p:cNvSpPr>
          <p:nvPr>
            <p:ph type="title"/>
          </p:nvPr>
        </p:nvSpPr>
        <p:spPr>
          <a:xfrm>
            <a:off x="457199" y="274638"/>
            <a:ext cx="8341567" cy="1143000"/>
          </a:xfrm>
        </p:spPr>
        <p:txBody>
          <a:bodyPr>
            <a:noAutofit/>
          </a:bodyPr>
          <a:lstStyle/>
          <a:p>
            <a:r>
              <a:rPr lang="en-US" sz="3600" dirty="0"/>
              <a:t>TCMT 612</a:t>
            </a:r>
            <a:br>
              <a:rPr lang="en-US" sz="3600" dirty="0"/>
            </a:br>
            <a:r>
              <a:rPr lang="en-US" sz="3600" dirty="0"/>
              <a:t>Technical Management Decision Making</a:t>
            </a:r>
          </a:p>
        </p:txBody>
      </p:sp>
      <p:sp>
        <p:nvSpPr>
          <p:cNvPr id="3" name="Content Placeholder 2">
            <a:extLst>
              <a:ext uri="{FF2B5EF4-FFF2-40B4-BE49-F238E27FC236}">
                <a16:creationId xmlns:a16="http://schemas.microsoft.com/office/drawing/2014/main" id="{F23AF590-4451-4B2E-B8A7-DA68B3478E00}"/>
              </a:ext>
            </a:extLst>
          </p:cNvPr>
          <p:cNvSpPr>
            <a:spLocks noGrp="1"/>
          </p:cNvSpPr>
          <p:nvPr>
            <p:ph idx="1"/>
          </p:nvPr>
        </p:nvSpPr>
        <p:spPr>
          <a:xfrm>
            <a:off x="3209235" y="2240280"/>
            <a:ext cx="5477565" cy="4301681"/>
          </a:xfrm>
        </p:spPr>
        <p:txBody>
          <a:bodyPr/>
          <a:lstStyle/>
          <a:p>
            <a:pPr marL="0" indent="0">
              <a:buNone/>
            </a:pPr>
            <a:r>
              <a:rPr lang="en-US" sz="2800" dirty="0">
                <a:solidFill>
                  <a:srgbClr val="500000"/>
                </a:solidFill>
                <a:latin typeface="Minion Pro SmBd" panose="02040603060306020203" pitchFamily="18" charset="0"/>
              </a:rPr>
              <a:t>Dr. Xiaomin Yang</a:t>
            </a:r>
          </a:p>
          <a:p>
            <a:pPr marL="0" indent="0">
              <a:buNone/>
            </a:pPr>
            <a:r>
              <a:rPr lang="en-US" sz="2800" dirty="0">
                <a:latin typeface="Minion Pro" panose="02040503050306020203" pitchFamily="18" charset="0"/>
              </a:rPr>
              <a:t>Industry Professor</a:t>
            </a:r>
          </a:p>
          <a:p>
            <a:pPr marL="0" indent="0">
              <a:buNone/>
            </a:pPr>
            <a:endParaRPr lang="en-US" sz="2800" dirty="0">
              <a:latin typeface="Minion Pro" panose="02040503050306020203" pitchFamily="18" charset="0"/>
            </a:endParaRPr>
          </a:p>
          <a:p>
            <a:pPr marL="0" indent="0">
              <a:buNone/>
            </a:pPr>
            <a:r>
              <a:rPr lang="en-US" sz="2800" dirty="0">
                <a:latin typeface="Minion Pro" panose="02040503050306020203" pitchFamily="18" charset="0"/>
              </a:rPr>
              <a:t>Saudi Aramco</a:t>
            </a:r>
          </a:p>
          <a:p>
            <a:pPr marL="0" indent="0">
              <a:buNone/>
            </a:pPr>
            <a:r>
              <a:rPr lang="en-US" sz="2800" dirty="0">
                <a:latin typeface="Minion Pro" panose="02040503050306020203" pitchFamily="18" charset="0"/>
              </a:rPr>
              <a:t>Technology Portfolio Manager</a:t>
            </a:r>
            <a:endParaRPr lang="en-US" dirty="0">
              <a:latin typeface="Minion Pro" panose="02040503050306020203" pitchFamily="18" charset="0"/>
            </a:endParaRPr>
          </a:p>
        </p:txBody>
      </p:sp>
      <p:pic>
        <p:nvPicPr>
          <p:cNvPr id="4" name="Content Placeholder 4">
            <a:extLst>
              <a:ext uri="{FF2B5EF4-FFF2-40B4-BE49-F238E27FC236}">
                <a16:creationId xmlns:a16="http://schemas.microsoft.com/office/drawing/2014/main" id="{D912A57A-05B9-4806-AAA2-C5506A49D765}"/>
              </a:ext>
            </a:extLst>
          </p:cNvPr>
          <p:cNvPicPr>
            <a:picLocks noChangeAspect="1"/>
          </p:cNvPicPr>
          <p:nvPr/>
        </p:nvPicPr>
        <p:blipFill>
          <a:blip r:embed="rId3"/>
          <a:stretch>
            <a:fillRect/>
          </a:stretch>
        </p:blipFill>
        <p:spPr>
          <a:xfrm>
            <a:off x="457200" y="5901881"/>
            <a:ext cx="2752035" cy="640080"/>
          </a:xfrm>
          <a:prstGeom prst="rect">
            <a:avLst/>
          </a:prstGeom>
        </p:spPr>
      </p:pic>
      <p:pic>
        <p:nvPicPr>
          <p:cNvPr id="1026" name="Picture 2">
            <a:extLst>
              <a:ext uri="{FF2B5EF4-FFF2-40B4-BE49-F238E27FC236}">
                <a16:creationId xmlns:a16="http://schemas.microsoft.com/office/drawing/2014/main" id="{A7B614DB-5D52-4108-8CA7-D38EDDE26FB8}"/>
              </a:ext>
            </a:extLst>
          </p:cNvPr>
          <p:cNvPicPr>
            <a:picLocks noChangeAspect="1" noChangeArrowheads="1"/>
          </p:cNvPicPr>
          <p:nvPr/>
        </p:nvPicPr>
        <p:blipFill>
          <a:blip r:embed="rId4"/>
          <a:stretch>
            <a:fillRect/>
          </a:stretch>
        </p:blipFill>
        <p:spPr bwMode="auto">
          <a:xfrm>
            <a:off x="636768" y="2008837"/>
            <a:ext cx="2392898" cy="2991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155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079-E553-D644-ADCC-2D12A892987B}"/>
              </a:ext>
            </a:extLst>
          </p:cNvPr>
          <p:cNvSpPr>
            <a:spLocks noGrp="1"/>
          </p:cNvSpPr>
          <p:nvPr>
            <p:ph type="title"/>
          </p:nvPr>
        </p:nvSpPr>
        <p:spPr>
          <a:xfrm>
            <a:off x="292100" y="2401887"/>
            <a:ext cx="3835400" cy="2054224"/>
          </a:xfrm>
        </p:spPr>
        <p:txBody>
          <a:bodyPr>
            <a:normAutofit/>
          </a:bodyPr>
          <a:lstStyle/>
          <a:p>
            <a:r>
              <a:rPr lang="en-US" sz="8000" dirty="0">
                <a:latin typeface="Brush Script MT" panose="03060802040406070304" pitchFamily="66" charset="-122"/>
                <a:ea typeface="Brush Script MT" panose="03060802040406070304" pitchFamily="66" charset="-122"/>
                <a:cs typeface="Brush Script MT" panose="03060802040406070304" pitchFamily="66" charset="-122"/>
              </a:rPr>
              <a:t>Howdy!</a:t>
            </a:r>
            <a:br>
              <a:rPr lang="en-US" sz="4400" dirty="0"/>
            </a:br>
            <a:r>
              <a:rPr lang="en-US" sz="3200" dirty="0"/>
              <a:t>from Saudi Arabia</a:t>
            </a:r>
            <a:endParaRPr lang="en-US" sz="4400" dirty="0"/>
          </a:p>
        </p:txBody>
      </p:sp>
      <p:pic>
        <p:nvPicPr>
          <p:cNvPr id="5" name="Picture 4">
            <a:extLst>
              <a:ext uri="{FF2B5EF4-FFF2-40B4-BE49-F238E27FC236}">
                <a16:creationId xmlns:a16="http://schemas.microsoft.com/office/drawing/2014/main" id="{F78B97F5-0C3C-C141-B38C-35CD34DAA28A}"/>
              </a:ext>
            </a:extLst>
          </p:cNvPr>
          <p:cNvPicPr>
            <a:picLocks noChangeAspect="1"/>
          </p:cNvPicPr>
          <p:nvPr/>
        </p:nvPicPr>
        <p:blipFill>
          <a:blip r:embed="rId3"/>
          <a:stretch>
            <a:fillRect/>
          </a:stretch>
        </p:blipFill>
        <p:spPr>
          <a:xfrm>
            <a:off x="4000501" y="-1"/>
            <a:ext cx="5143500" cy="6858001"/>
          </a:xfrm>
          <a:prstGeom prst="rect">
            <a:avLst/>
          </a:prstGeom>
        </p:spPr>
      </p:pic>
    </p:spTree>
    <p:extLst>
      <p:ext uri="{BB962C8B-B14F-4D97-AF65-F5344CB8AC3E}">
        <p14:creationId xmlns:p14="http://schemas.microsoft.com/office/powerpoint/2010/main" val="3907829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51C4-680E-7341-87A3-15AA4EC5BFEE}"/>
              </a:ext>
            </a:extLst>
          </p:cNvPr>
          <p:cNvSpPr>
            <a:spLocks noGrp="1"/>
          </p:cNvSpPr>
          <p:nvPr>
            <p:ph type="title"/>
          </p:nvPr>
        </p:nvSpPr>
        <p:spPr/>
        <p:txBody>
          <a:bodyPr/>
          <a:lstStyle/>
          <a:p>
            <a:r>
              <a:rPr lang="en-US" dirty="0"/>
              <a:t>Add a slide of TA</a:t>
            </a:r>
          </a:p>
        </p:txBody>
      </p:sp>
    </p:spTree>
    <p:extLst>
      <p:ext uri="{BB962C8B-B14F-4D97-AF65-F5344CB8AC3E}">
        <p14:creationId xmlns:p14="http://schemas.microsoft.com/office/powerpoint/2010/main" val="1371683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417A2-80AD-BF4D-9534-1A13AD1D4BFC}"/>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3ACEB793-4D32-B445-9ABB-C0AF4D5B70FA}"/>
              </a:ext>
            </a:extLst>
          </p:cNvPr>
          <p:cNvSpPr>
            <a:spLocks noGrp="1"/>
          </p:cNvSpPr>
          <p:nvPr>
            <p:ph idx="1"/>
          </p:nvPr>
        </p:nvSpPr>
        <p:spPr/>
        <p:txBody>
          <a:bodyPr/>
          <a:lstStyle/>
          <a:p>
            <a:pPr fontAlgn="base"/>
            <a:endParaRPr lang="en-US" dirty="0"/>
          </a:p>
          <a:p>
            <a:br>
              <a:rPr lang="en-US" dirty="0"/>
            </a:br>
            <a:endParaRPr lang="en-US" dirty="0"/>
          </a:p>
        </p:txBody>
      </p:sp>
      <p:pic>
        <p:nvPicPr>
          <p:cNvPr id="1026" name="Picture 2" descr="Figure1">
            <a:extLst>
              <a:ext uri="{FF2B5EF4-FFF2-40B4-BE49-F238E27FC236}">
                <a16:creationId xmlns:a16="http://schemas.microsoft.com/office/drawing/2014/main" id="{E2A64B5C-1874-0147-BBC2-CD44C4CE5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116" y="1670469"/>
            <a:ext cx="2239702" cy="2239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CED7F11-B320-2B4D-806E-89055F031681}"/>
              </a:ext>
            </a:extLst>
          </p:cNvPr>
          <p:cNvPicPr>
            <a:picLocks noChangeAspect="1"/>
          </p:cNvPicPr>
          <p:nvPr/>
        </p:nvPicPr>
        <p:blipFill>
          <a:blip r:embed="rId3"/>
          <a:stretch>
            <a:fillRect/>
          </a:stretch>
        </p:blipFill>
        <p:spPr>
          <a:xfrm>
            <a:off x="4875295" y="1670469"/>
            <a:ext cx="1684659" cy="2233653"/>
          </a:xfrm>
          <a:prstGeom prst="rect">
            <a:avLst/>
          </a:prstGeom>
        </p:spPr>
      </p:pic>
      <p:pic>
        <p:nvPicPr>
          <p:cNvPr id="1028" name="Picture 4" descr="Texas A&amp;M Aggies quarterback Kellen Mond (11) runs the ball during the first quarter of a college football game between Texas A&amp;M and Alabama on Saturday, October 12, 2019 at Kyle Field in College Station, Texas.">
            <a:extLst>
              <a:ext uri="{FF2B5EF4-FFF2-40B4-BE49-F238E27FC236}">
                <a16:creationId xmlns:a16="http://schemas.microsoft.com/office/drawing/2014/main" id="{651DD2F8-F116-6842-A56E-6CCE3F914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6045" y="4261945"/>
            <a:ext cx="3003993" cy="1991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201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3FA36-A3F8-844A-BF36-56705E02A9D5}"/>
              </a:ext>
            </a:extLst>
          </p:cNvPr>
          <p:cNvSpPr>
            <a:spLocks noGrp="1"/>
          </p:cNvSpPr>
          <p:nvPr>
            <p:ph type="title"/>
          </p:nvPr>
        </p:nvSpPr>
        <p:spPr>
          <a:xfrm>
            <a:off x="306456" y="598625"/>
            <a:ext cx="9144000" cy="676234"/>
          </a:xfrm>
          <a:prstGeom prst="rect">
            <a:avLst/>
          </a:prstGeom>
        </p:spPr>
        <p:txBody>
          <a:bodyPr>
            <a:noAutofit/>
          </a:bodyPr>
          <a:lstStyle/>
          <a:p>
            <a:r>
              <a:rPr lang="en-US" sz="3600" b="1" dirty="0">
                <a:latin typeface="Trebuchet MS" panose="020B0703020202090204" pitchFamily="34" charset="0"/>
              </a:rPr>
              <a:t>Common mistakes of decision-making</a:t>
            </a:r>
          </a:p>
        </p:txBody>
      </p:sp>
      <p:sp>
        <p:nvSpPr>
          <p:cNvPr id="3" name="Content Placeholder 2">
            <a:extLst>
              <a:ext uri="{FF2B5EF4-FFF2-40B4-BE49-F238E27FC236}">
                <a16:creationId xmlns:a16="http://schemas.microsoft.com/office/drawing/2014/main" id="{148D3261-B948-CA4A-90AF-CFF895A62CEA}"/>
              </a:ext>
            </a:extLst>
          </p:cNvPr>
          <p:cNvSpPr>
            <a:spLocks noGrp="1"/>
          </p:cNvSpPr>
          <p:nvPr>
            <p:ph idx="1"/>
          </p:nvPr>
        </p:nvSpPr>
        <p:spPr>
          <a:xfrm>
            <a:off x="659244" y="1826877"/>
            <a:ext cx="4744027" cy="4352250"/>
          </a:xfrm>
        </p:spPr>
        <p:txBody>
          <a:bodyPr>
            <a:noAutofit/>
          </a:bodyPr>
          <a:lstStyle/>
          <a:p>
            <a:pPr marL="176213" indent="-176213">
              <a:lnSpc>
                <a:spcPct val="170000"/>
              </a:lnSpc>
              <a:buFont typeface="Arial" panose="020B0604020202020204" pitchFamily="34" charset="0"/>
              <a:buChar char="•"/>
            </a:pPr>
            <a:r>
              <a:rPr lang="en-US" sz="1800" dirty="0">
                <a:latin typeface="Trebuchet MS" panose="020B0703020202090204" pitchFamily="34" charset="0"/>
                <a:cs typeface="Calibri" panose="020F0502020204030204" pitchFamily="34" charset="0"/>
              </a:rPr>
              <a:t>Unclear business guidance</a:t>
            </a:r>
          </a:p>
          <a:p>
            <a:pPr marL="176213" indent="-176213">
              <a:lnSpc>
                <a:spcPct val="170000"/>
              </a:lnSpc>
              <a:buFont typeface="Arial" panose="020B0604020202020204" pitchFamily="34" charset="0"/>
              <a:buChar char="•"/>
            </a:pPr>
            <a:r>
              <a:rPr lang="en-US" sz="1800" dirty="0">
                <a:latin typeface="Trebuchet MS" panose="020B0703020202090204" pitchFamily="34" charset="0"/>
                <a:cs typeface="Calibri" panose="020F0502020204030204" pitchFamily="34" charset="0"/>
              </a:rPr>
              <a:t>Distracted by past decisions and sunk cost</a:t>
            </a:r>
          </a:p>
          <a:p>
            <a:pPr marL="176213" indent="-176213">
              <a:lnSpc>
                <a:spcPct val="170000"/>
              </a:lnSpc>
              <a:buFont typeface="Arial" panose="020B0604020202020204" pitchFamily="34" charset="0"/>
              <a:buChar char="•"/>
            </a:pPr>
            <a:r>
              <a:rPr lang="en-US" sz="1800" dirty="0">
                <a:latin typeface="Trebuchet MS" panose="020B0703020202090204" pitchFamily="34" charset="0"/>
                <a:cs typeface="Calibri" panose="020F0502020204030204" pitchFamily="34" charset="0"/>
              </a:rPr>
              <a:t>Drown by data: unclear purpose</a:t>
            </a:r>
          </a:p>
          <a:p>
            <a:pPr marL="176213" indent="-176213">
              <a:lnSpc>
                <a:spcPct val="170000"/>
              </a:lnSpc>
              <a:buFont typeface="Arial" panose="020B0604020202020204" pitchFamily="34" charset="0"/>
              <a:buChar char="•"/>
            </a:pPr>
            <a:r>
              <a:rPr lang="en-US" sz="1800" dirty="0">
                <a:latin typeface="Trebuchet MS" panose="020B0703020202090204" pitchFamily="34" charset="0"/>
                <a:cs typeface="Calibri" panose="020F0502020204030204" pitchFamily="34" charset="0"/>
              </a:rPr>
              <a:t>Lack of autonomy: too many cooks</a:t>
            </a:r>
          </a:p>
          <a:p>
            <a:pPr marL="176213" indent="-176213">
              <a:lnSpc>
                <a:spcPct val="170000"/>
              </a:lnSpc>
              <a:buFont typeface="Arial" panose="020B0604020202020204" pitchFamily="34" charset="0"/>
              <a:buChar char="•"/>
            </a:pPr>
            <a:r>
              <a:rPr lang="en-US" sz="1800" dirty="0">
                <a:latin typeface="Trebuchet MS" panose="020B0703020202090204" pitchFamily="34" charset="0"/>
                <a:cs typeface="Calibri" panose="020F0502020204030204" pitchFamily="34" charset="0"/>
              </a:rPr>
              <a:t>Difficult to be decisive and deliberative</a:t>
            </a:r>
          </a:p>
          <a:p>
            <a:pPr marL="176213" indent="-176213">
              <a:lnSpc>
                <a:spcPct val="170000"/>
              </a:lnSpc>
              <a:buFont typeface="Arial" panose="020B0604020202020204" pitchFamily="34" charset="0"/>
              <a:buChar char="•"/>
            </a:pPr>
            <a:r>
              <a:rPr lang="en-US" sz="1800" dirty="0">
                <a:latin typeface="Trebuchet MS" panose="020B0703020202090204" pitchFamily="34" charset="0"/>
                <a:cs typeface="Calibri" panose="020F0502020204030204" pitchFamily="34" charset="0"/>
              </a:rPr>
              <a:t>Too slow to adapt</a:t>
            </a:r>
          </a:p>
          <a:p>
            <a:pPr marL="176213" indent="-176213">
              <a:lnSpc>
                <a:spcPct val="170000"/>
              </a:lnSpc>
              <a:buFont typeface="Arial" panose="020B0604020202020204" pitchFamily="34" charset="0"/>
              <a:buChar char="•"/>
            </a:pPr>
            <a:r>
              <a:rPr lang="en-US" sz="1800" dirty="0">
                <a:latin typeface="Trebuchet MS" panose="020B0703020202090204" pitchFamily="34" charset="0"/>
                <a:cs typeface="Calibri" panose="020F0502020204030204" pitchFamily="34" charset="0"/>
              </a:rPr>
              <a:t>Fail to EXECUTE</a:t>
            </a:r>
          </a:p>
          <a:p>
            <a:pPr marL="176213" indent="-176213">
              <a:lnSpc>
                <a:spcPct val="170000"/>
              </a:lnSpc>
              <a:buFont typeface="Arial" panose="020B0604020202020204" pitchFamily="34" charset="0"/>
              <a:buChar char="•"/>
            </a:pPr>
            <a:r>
              <a:rPr lang="en-US" sz="1800" b="1" dirty="0">
                <a:latin typeface="Trebuchet MS" panose="020B0703020202090204" pitchFamily="34" charset="0"/>
                <a:cs typeface="Calibri" panose="020F0502020204030204" pitchFamily="34" charset="0"/>
              </a:rPr>
              <a:t>… </a:t>
            </a:r>
            <a:endParaRPr lang="en-US" sz="1800" b="1" cap="all" dirty="0">
              <a:latin typeface="Trebuchet MS" panose="020B0703020202090204" pitchFamily="34" charset="0"/>
              <a:cs typeface="Calibri" panose="020F0502020204030204" pitchFamily="34" charset="0"/>
            </a:endParaRPr>
          </a:p>
          <a:p>
            <a:pPr>
              <a:lnSpc>
                <a:spcPct val="170000"/>
              </a:lnSpc>
            </a:pPr>
            <a:endParaRPr lang="en-US" sz="1800" dirty="0">
              <a:latin typeface="Trebuchet MS" panose="020B070302020209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54DC67A8-21C0-9640-B456-5CA46CACE828}"/>
              </a:ext>
            </a:extLst>
          </p:cNvPr>
          <p:cNvPicPr>
            <a:picLocks noChangeAspect="1"/>
          </p:cNvPicPr>
          <p:nvPr/>
        </p:nvPicPr>
        <p:blipFill>
          <a:blip r:embed="rId3"/>
          <a:stretch>
            <a:fillRect/>
          </a:stretch>
        </p:blipFill>
        <p:spPr>
          <a:xfrm>
            <a:off x="5403271" y="2535383"/>
            <a:ext cx="3399755" cy="2290194"/>
          </a:xfrm>
          <a:prstGeom prst="rect">
            <a:avLst/>
          </a:prstGeom>
        </p:spPr>
      </p:pic>
    </p:spTree>
    <p:extLst>
      <p:ext uri="{BB962C8B-B14F-4D97-AF65-F5344CB8AC3E}">
        <p14:creationId xmlns:p14="http://schemas.microsoft.com/office/powerpoint/2010/main" val="427983929"/>
      </p:ext>
    </p:extLst>
  </p:cSld>
  <p:clrMapOvr>
    <a:masterClrMapping/>
  </p:clrMapOvr>
</p:sld>
</file>

<file path=ppt/theme/theme1.xml><?xml version="1.0" encoding="utf-8"?>
<a:theme xmlns:a="http://schemas.openxmlformats.org/drawingml/2006/main" name="Office Theme">
  <a:themeElements>
    <a:clrScheme name="TAMU Palette">
      <a:dk1>
        <a:srgbClr val="332C2C"/>
      </a:dk1>
      <a:lt1>
        <a:sysClr val="window" lastClr="FFFFFF"/>
      </a:lt1>
      <a:dk2>
        <a:srgbClr val="565252"/>
      </a:dk2>
      <a:lt2>
        <a:srgbClr val="D9D9D9"/>
      </a:lt2>
      <a:accent1>
        <a:srgbClr val="500000"/>
      </a:accent1>
      <a:accent2>
        <a:srgbClr val="1D3362"/>
      </a:accent2>
      <a:accent3>
        <a:srgbClr val="FFFFFF"/>
      </a:accent3>
      <a:accent4>
        <a:srgbClr val="D0D0D0"/>
      </a:accent4>
      <a:accent5>
        <a:srgbClr val="444040"/>
      </a:accent5>
      <a:accent6>
        <a:srgbClr val="000000"/>
      </a:accent6>
      <a:hlink>
        <a:srgbClr val="500000"/>
      </a:hlink>
      <a:folHlink>
        <a:srgbClr val="B0AF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9331</TotalTime>
  <Words>1643</Words>
  <Application>Microsoft Macintosh PowerPoint</Application>
  <PresentationFormat>On-screen Show (4:3)</PresentationFormat>
  <Paragraphs>253</Paragraphs>
  <Slides>42</Slides>
  <Notes>14</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Brush Script MT</vt:lpstr>
      <vt:lpstr>Minion Pro</vt:lpstr>
      <vt:lpstr>Minion Pro SmBd</vt:lpstr>
      <vt:lpstr>Tungsten Medium</vt:lpstr>
      <vt:lpstr>Arial</vt:lpstr>
      <vt:lpstr>Calibri</vt:lpstr>
      <vt:lpstr>Georgia</vt:lpstr>
      <vt:lpstr>Trebuchet MS</vt:lpstr>
      <vt:lpstr>Office Theme</vt:lpstr>
      <vt:lpstr>Class 2022 Orientation</vt:lpstr>
      <vt:lpstr>Class 2022 Orientation</vt:lpstr>
      <vt:lpstr>Department Welcome</vt:lpstr>
      <vt:lpstr>Student Introductions</vt:lpstr>
      <vt:lpstr>TCMT 612 Technical Management Decision Making</vt:lpstr>
      <vt:lpstr>Howdy! from Saudi Arabia</vt:lpstr>
      <vt:lpstr>Add a slide of TA</vt:lpstr>
      <vt:lpstr>PowerPoint Presentation</vt:lpstr>
      <vt:lpstr>Common mistakes of decision-making</vt:lpstr>
      <vt:lpstr>Systematic approach to decision-making </vt:lpstr>
      <vt:lpstr>Intuitive judgment</vt:lpstr>
      <vt:lpstr>Decision-making under uncertainty </vt:lpstr>
      <vt:lpstr>Align decision with business strategy</vt:lpstr>
      <vt:lpstr>Data-driven decisions</vt:lpstr>
      <vt:lpstr>Add a slide of materials</vt:lpstr>
      <vt:lpstr>Have fun &amp; enjoy the new journey!</vt:lpstr>
      <vt:lpstr>TCMT 613 Technical Project Management</vt:lpstr>
      <vt:lpstr>TCMT 613 Technical Project Management</vt:lpstr>
      <vt:lpstr>TCMT 623 Financial Decision Making</vt:lpstr>
      <vt:lpstr>TCMT 623 Financial Decision Making</vt:lpstr>
      <vt:lpstr>TCMT 624 Managing Technical Teams</vt:lpstr>
      <vt:lpstr>TCMT 624 Managing Technical Teams</vt:lpstr>
      <vt:lpstr>Break</vt:lpstr>
      <vt:lpstr>Student Introductions</vt:lpstr>
      <vt:lpstr>TCMT 619 Personal Leadership Coaching</vt:lpstr>
      <vt:lpstr>TCMT 619 Personal Leadership Coaching</vt:lpstr>
      <vt:lpstr>TCMT 619 Personal Leadership Coaching</vt:lpstr>
      <vt:lpstr>Lunch Break</vt:lpstr>
      <vt:lpstr>Student Introductions</vt:lpstr>
      <vt:lpstr>Introduction &amp; When to Contact </vt:lpstr>
      <vt:lpstr>Class President</vt:lpstr>
      <vt:lpstr>Social Media</vt:lpstr>
      <vt:lpstr>Student Handbook</vt:lpstr>
      <vt:lpstr>Degree Plan</vt:lpstr>
      <vt:lpstr>Break</vt:lpstr>
      <vt:lpstr>Student Introductions</vt:lpstr>
      <vt:lpstr>Introduction &amp; Research Opportunities </vt:lpstr>
      <vt:lpstr>PowerPoint Presentation</vt:lpstr>
      <vt:lpstr>Introduction &amp; When to Contact</vt:lpstr>
      <vt:lpstr>Canvas Navigation</vt:lpstr>
      <vt:lpstr>Canvas 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dc:creator>
  <cp:lastModifiedBy>Xiaomin Yang</cp:lastModifiedBy>
  <cp:revision>75</cp:revision>
  <dcterms:created xsi:type="dcterms:W3CDTF">2013-01-30T18:40:09Z</dcterms:created>
  <dcterms:modified xsi:type="dcterms:W3CDTF">2021-06-24T03:47:23Z</dcterms:modified>
</cp:coreProperties>
</file>